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sldIdLst>
    <p:sldId id="256" r:id="rId2"/>
    <p:sldId id="257" r:id="rId3"/>
    <p:sldId id="266" r:id="rId4"/>
    <p:sldId id="264" r:id="rId5"/>
    <p:sldId id="265" r:id="rId6"/>
    <p:sldId id="258" r:id="rId7"/>
    <p:sldId id="259" r:id="rId8"/>
    <p:sldId id="267" r:id="rId9"/>
    <p:sldId id="261" r:id="rId10"/>
    <p:sldId id="262" r:id="rId11"/>
    <p:sldId id="263" r:id="rId12"/>
    <p:sldId id="268" r:id="rId13"/>
    <p:sldId id="21473753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49" d="100"/>
          <a:sy n="49" d="100"/>
        </p:scale>
        <p:origin x="60" y="108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C4D30A-6876-4B29-9B31-773C6E91609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AE2757E-05DC-4CC5-BADC-B281B73729FB}">
      <dgm:prSet/>
      <dgm:spPr/>
      <dgm:t>
        <a:bodyPr/>
        <a:lstStyle/>
        <a:p>
          <a:r>
            <a:rPr lang="en-US" dirty="0"/>
            <a:t>Vector Store Retrieval</a:t>
          </a:r>
        </a:p>
      </dgm:t>
    </dgm:pt>
    <dgm:pt modelId="{2EBA7A88-9449-40DA-9EEF-1F250D781684}" type="parTrans" cxnId="{0985F051-D5A6-4CC0-B098-661FAEEA3697}">
      <dgm:prSet/>
      <dgm:spPr/>
      <dgm:t>
        <a:bodyPr/>
        <a:lstStyle/>
        <a:p>
          <a:endParaRPr lang="en-US"/>
        </a:p>
      </dgm:t>
    </dgm:pt>
    <dgm:pt modelId="{B94F3007-0742-4CD4-97D0-0D0D64BE956E}" type="sibTrans" cxnId="{0985F051-D5A6-4CC0-B098-661FAEEA3697}">
      <dgm:prSet/>
      <dgm:spPr/>
      <dgm:t>
        <a:bodyPr/>
        <a:lstStyle/>
        <a:p>
          <a:endParaRPr lang="en-US"/>
        </a:p>
      </dgm:t>
    </dgm:pt>
    <dgm:pt modelId="{BD9A3D2C-7BF9-43D6-BB61-A9C85AF7C30C}">
      <dgm:prSet/>
      <dgm:spPr/>
      <dgm:t>
        <a:bodyPr/>
        <a:lstStyle/>
        <a:p>
          <a:r>
            <a:rPr lang="en-US" dirty="0"/>
            <a:t>Multiple Query Generation for Retrieval</a:t>
          </a:r>
        </a:p>
      </dgm:t>
    </dgm:pt>
    <dgm:pt modelId="{A19AF60B-2DC8-413D-AA76-F41FF467A392}" type="parTrans" cxnId="{9F3063CA-6FFE-4F48-9A51-69576FBBBFB8}">
      <dgm:prSet/>
      <dgm:spPr/>
      <dgm:t>
        <a:bodyPr/>
        <a:lstStyle/>
        <a:p>
          <a:endParaRPr lang="en-US"/>
        </a:p>
      </dgm:t>
    </dgm:pt>
    <dgm:pt modelId="{898602A2-F4A5-460D-AAF3-CCE0E1E17525}" type="sibTrans" cxnId="{9F3063CA-6FFE-4F48-9A51-69576FBBBFB8}">
      <dgm:prSet/>
      <dgm:spPr/>
      <dgm:t>
        <a:bodyPr/>
        <a:lstStyle/>
        <a:p>
          <a:endParaRPr lang="en-US"/>
        </a:p>
      </dgm:t>
    </dgm:pt>
    <dgm:pt modelId="{7AC4873D-4EA1-41E6-A4D3-D9EFFB04B564}">
      <dgm:prSet/>
      <dgm:spPr/>
      <dgm:t>
        <a:bodyPr/>
        <a:lstStyle/>
        <a:p>
          <a:r>
            <a:rPr lang="en-US" dirty="0"/>
            <a:t>Contextual Compression</a:t>
          </a:r>
        </a:p>
      </dgm:t>
    </dgm:pt>
    <dgm:pt modelId="{23FCDB90-507C-4693-8250-0A1DF29351F8}" type="parTrans" cxnId="{97D0AF31-CE01-4A5D-A35B-8A70DDF05768}">
      <dgm:prSet/>
      <dgm:spPr/>
      <dgm:t>
        <a:bodyPr/>
        <a:lstStyle/>
        <a:p>
          <a:endParaRPr lang="en-US"/>
        </a:p>
      </dgm:t>
    </dgm:pt>
    <dgm:pt modelId="{84421A11-394C-41B7-9C84-9E0389644576}" type="sibTrans" cxnId="{97D0AF31-CE01-4A5D-A35B-8A70DDF05768}">
      <dgm:prSet/>
      <dgm:spPr/>
      <dgm:t>
        <a:bodyPr/>
        <a:lstStyle/>
        <a:p>
          <a:endParaRPr lang="en-US"/>
        </a:p>
      </dgm:t>
    </dgm:pt>
    <dgm:pt modelId="{F8ABCB8E-8948-4E7D-8C1A-9E79BB7200A2}">
      <dgm:prSet/>
      <dgm:spPr/>
      <dgm:t>
        <a:bodyPr/>
        <a:lstStyle/>
        <a:p>
          <a:r>
            <a:rPr lang="en-US" dirty="0"/>
            <a:t>Custom Retriever Classes</a:t>
          </a:r>
        </a:p>
      </dgm:t>
    </dgm:pt>
    <dgm:pt modelId="{3F2C032C-D8DA-4E11-A9A9-C10BCBD92DE9}" type="parTrans" cxnId="{8C935942-7011-4553-BAC0-431367A45630}">
      <dgm:prSet/>
      <dgm:spPr/>
      <dgm:t>
        <a:bodyPr/>
        <a:lstStyle/>
        <a:p>
          <a:endParaRPr lang="en-US"/>
        </a:p>
      </dgm:t>
    </dgm:pt>
    <dgm:pt modelId="{9ACD1F00-B105-4F7B-9CF6-D52A6D41BA2C}" type="sibTrans" cxnId="{8C935942-7011-4553-BAC0-431367A45630}">
      <dgm:prSet/>
      <dgm:spPr/>
      <dgm:t>
        <a:bodyPr/>
        <a:lstStyle/>
        <a:p>
          <a:endParaRPr lang="en-US"/>
        </a:p>
      </dgm:t>
    </dgm:pt>
    <dgm:pt modelId="{D0FAD223-7ABB-41C2-BAB9-2CCFF605680D}">
      <dgm:prSet/>
      <dgm:spPr/>
      <dgm:t>
        <a:bodyPr/>
        <a:lstStyle/>
        <a:p>
          <a:r>
            <a:rPr lang="en-US" dirty="0"/>
            <a:t>Similarity Score Integration</a:t>
          </a:r>
        </a:p>
      </dgm:t>
    </dgm:pt>
    <dgm:pt modelId="{21C57825-D9D2-4969-9F86-B2D67920D569}" type="parTrans" cxnId="{13C1ABBF-49E6-46B9-B175-D31E614184A0}">
      <dgm:prSet/>
      <dgm:spPr/>
      <dgm:t>
        <a:bodyPr/>
        <a:lstStyle/>
        <a:p>
          <a:endParaRPr lang="en-US"/>
        </a:p>
      </dgm:t>
    </dgm:pt>
    <dgm:pt modelId="{FBF86B97-208D-4BCD-A89E-35E502FAD80B}" type="sibTrans" cxnId="{13C1ABBF-49E6-46B9-B175-D31E614184A0}">
      <dgm:prSet/>
      <dgm:spPr/>
      <dgm:t>
        <a:bodyPr/>
        <a:lstStyle/>
        <a:p>
          <a:endParaRPr lang="en-US"/>
        </a:p>
      </dgm:t>
    </dgm:pt>
    <dgm:pt modelId="{177DDC47-27E3-4648-B5C4-B34BEB10ECD8}">
      <dgm:prSet/>
      <dgm:spPr/>
      <dgm:t>
        <a:bodyPr/>
        <a:lstStyle/>
        <a:p>
          <a:r>
            <a:rPr lang="en-US" dirty="0"/>
            <a:t>Combining Results from Multiple Retrievers</a:t>
          </a:r>
        </a:p>
      </dgm:t>
    </dgm:pt>
    <dgm:pt modelId="{2D62722F-84D2-4FF3-92B7-C44B7CE12986}" type="parTrans" cxnId="{FE6DE2A5-E23B-4A82-B995-9E3510E0EA7C}">
      <dgm:prSet/>
      <dgm:spPr/>
      <dgm:t>
        <a:bodyPr/>
        <a:lstStyle/>
        <a:p>
          <a:endParaRPr lang="en-US"/>
        </a:p>
      </dgm:t>
    </dgm:pt>
    <dgm:pt modelId="{1DAC0971-E105-4235-9DEB-3B8E1F6AF099}" type="sibTrans" cxnId="{FE6DE2A5-E23B-4A82-B995-9E3510E0EA7C}">
      <dgm:prSet/>
      <dgm:spPr/>
      <dgm:t>
        <a:bodyPr/>
        <a:lstStyle/>
        <a:p>
          <a:endParaRPr lang="en-US"/>
        </a:p>
      </dgm:t>
    </dgm:pt>
    <dgm:pt modelId="{D213B3A6-419E-4864-A43C-02656F1DCBDB}">
      <dgm:prSet/>
      <dgm:spPr/>
      <dgm:t>
        <a:bodyPr/>
        <a:lstStyle/>
        <a:p>
          <a:r>
            <a:rPr lang="en-US" dirty="0"/>
            <a:t>Reordering to Mitigate 'Lost in the Middle' Effect</a:t>
          </a:r>
        </a:p>
      </dgm:t>
    </dgm:pt>
    <dgm:pt modelId="{A9D89ACB-90A6-4BD0-85D1-9C09564F5388}" type="parTrans" cxnId="{45736F95-1DD7-4281-B193-2B4BFD888FF5}">
      <dgm:prSet/>
      <dgm:spPr/>
      <dgm:t>
        <a:bodyPr/>
        <a:lstStyle/>
        <a:p>
          <a:endParaRPr lang="en-US"/>
        </a:p>
      </dgm:t>
    </dgm:pt>
    <dgm:pt modelId="{D85F48ED-ABC3-441F-A504-EA5DD30FE79A}" type="sibTrans" cxnId="{45736F95-1DD7-4281-B193-2B4BFD888FF5}">
      <dgm:prSet/>
      <dgm:spPr/>
      <dgm:t>
        <a:bodyPr/>
        <a:lstStyle/>
        <a:p>
          <a:endParaRPr lang="en-US"/>
        </a:p>
      </dgm:t>
    </dgm:pt>
    <dgm:pt modelId="{5B693297-CFD3-4902-8ACA-474FA1B3FB04}">
      <dgm:prSet/>
      <dgm:spPr/>
      <dgm:t>
        <a:bodyPr/>
        <a:lstStyle/>
        <a:p>
          <a:r>
            <a:rPr lang="en-US" dirty="0"/>
            <a:t>Multiple Embeddings per Document</a:t>
          </a:r>
        </a:p>
      </dgm:t>
    </dgm:pt>
    <dgm:pt modelId="{3EEA87B5-2BF6-4AAF-A8A9-4C6F520185EE}" type="parTrans" cxnId="{BE33B3DB-AED6-4860-99D8-206C86FD3F9B}">
      <dgm:prSet/>
      <dgm:spPr/>
      <dgm:t>
        <a:bodyPr/>
        <a:lstStyle/>
        <a:p>
          <a:endParaRPr lang="en-US"/>
        </a:p>
      </dgm:t>
    </dgm:pt>
    <dgm:pt modelId="{F8DD643C-CA4C-4107-9FCC-5B06412A8876}" type="sibTrans" cxnId="{BE33B3DB-AED6-4860-99D8-206C86FD3F9B}">
      <dgm:prSet/>
      <dgm:spPr/>
      <dgm:t>
        <a:bodyPr/>
        <a:lstStyle/>
        <a:p>
          <a:endParaRPr lang="en-US"/>
        </a:p>
      </dgm:t>
    </dgm:pt>
    <dgm:pt modelId="{5F9E4287-0B02-4D0E-A5E3-6C0E894D38D0}">
      <dgm:prSet/>
      <dgm:spPr/>
      <dgm:t>
        <a:bodyPr/>
        <a:lstStyle/>
        <a:p>
          <a:r>
            <a:rPr lang="en-US" dirty="0"/>
            <a:t>Chunk Retrieval for Complete Document Context</a:t>
          </a:r>
        </a:p>
      </dgm:t>
    </dgm:pt>
    <dgm:pt modelId="{F67D5303-B5E2-45D6-B2AD-06551ACF089C}" type="parTrans" cxnId="{FDA80365-92FE-410E-945A-A25216CB23F5}">
      <dgm:prSet/>
      <dgm:spPr/>
      <dgm:t>
        <a:bodyPr/>
        <a:lstStyle/>
        <a:p>
          <a:endParaRPr lang="en-US"/>
        </a:p>
      </dgm:t>
    </dgm:pt>
    <dgm:pt modelId="{CB9A7D72-0C3E-4F94-BB4F-75E78BED6E16}" type="sibTrans" cxnId="{FDA80365-92FE-410E-945A-A25216CB23F5}">
      <dgm:prSet/>
      <dgm:spPr/>
      <dgm:t>
        <a:bodyPr/>
        <a:lstStyle/>
        <a:p>
          <a:endParaRPr lang="en-US"/>
        </a:p>
      </dgm:t>
    </dgm:pt>
    <dgm:pt modelId="{1AC880D5-8FA5-4B96-B72E-8F57B1FC9F99}">
      <dgm:prSet/>
      <dgm:spPr/>
      <dgm:t>
        <a:bodyPr/>
        <a:lstStyle/>
        <a:p>
          <a:r>
            <a:rPr lang="en-US" dirty="0"/>
            <a:t>Metadata Filters</a:t>
          </a:r>
        </a:p>
      </dgm:t>
    </dgm:pt>
    <dgm:pt modelId="{6BA3963C-598D-4571-A22F-ECEFFB5D4A0D}" type="parTrans" cxnId="{C0160677-C753-407E-BAA8-B17E8212D0BA}">
      <dgm:prSet/>
      <dgm:spPr/>
      <dgm:t>
        <a:bodyPr/>
        <a:lstStyle/>
        <a:p>
          <a:endParaRPr lang="en-US"/>
        </a:p>
      </dgm:t>
    </dgm:pt>
    <dgm:pt modelId="{8B252577-4557-4164-9D43-4A488AA09C30}" type="sibTrans" cxnId="{C0160677-C753-407E-BAA8-B17E8212D0BA}">
      <dgm:prSet/>
      <dgm:spPr/>
      <dgm:t>
        <a:bodyPr/>
        <a:lstStyle/>
        <a:p>
          <a:endParaRPr lang="en-US"/>
        </a:p>
      </dgm:t>
    </dgm:pt>
    <dgm:pt modelId="{14E8BD97-D5A1-4116-BF20-B02AF53FD7B6}">
      <dgm:prSet/>
      <dgm:spPr/>
      <dgm:t>
        <a:bodyPr/>
        <a:lstStyle/>
        <a:p>
          <a:r>
            <a:rPr lang="en-US" dirty="0"/>
            <a:t>Time-Weighted Retrieval</a:t>
          </a:r>
        </a:p>
      </dgm:t>
    </dgm:pt>
    <dgm:pt modelId="{C2421CC0-CF51-402B-AD5C-B2F3DFF0BFCA}" type="parTrans" cxnId="{63A15CA4-26D4-43F9-9E64-4954AE2F6C79}">
      <dgm:prSet/>
      <dgm:spPr/>
      <dgm:t>
        <a:bodyPr/>
        <a:lstStyle/>
        <a:p>
          <a:endParaRPr lang="en-US"/>
        </a:p>
      </dgm:t>
    </dgm:pt>
    <dgm:pt modelId="{1658BDAF-21B3-439C-B405-CA6B2DBFF8E8}" type="sibTrans" cxnId="{63A15CA4-26D4-43F9-9E64-4954AE2F6C79}">
      <dgm:prSet/>
      <dgm:spPr/>
      <dgm:t>
        <a:bodyPr/>
        <a:lstStyle/>
        <a:p>
          <a:endParaRPr lang="en-US"/>
        </a:p>
      </dgm:t>
    </dgm:pt>
    <dgm:pt modelId="{AB472117-B5C0-4D1A-BD33-4402B60B8DAA}">
      <dgm:prSet/>
      <dgm:spPr/>
      <dgm:t>
        <a:bodyPr/>
        <a:lstStyle/>
        <a:p>
          <a:r>
            <a:rPr lang="en-US" dirty="0"/>
            <a:t>Hybrid Vector and Keyword Retrieval</a:t>
          </a:r>
        </a:p>
      </dgm:t>
    </dgm:pt>
    <dgm:pt modelId="{6241F8FD-C2A9-4A12-A884-1C4B9EC5950E}" type="parTrans" cxnId="{DD9A319E-7DFE-40A7-957E-473BD6CE1141}">
      <dgm:prSet/>
      <dgm:spPr/>
      <dgm:t>
        <a:bodyPr/>
        <a:lstStyle/>
        <a:p>
          <a:endParaRPr lang="en-US"/>
        </a:p>
      </dgm:t>
    </dgm:pt>
    <dgm:pt modelId="{4631F1A0-A8B5-4778-AFBB-33CE4D70E8A2}" type="sibTrans" cxnId="{DD9A319E-7DFE-40A7-957E-473BD6CE1141}">
      <dgm:prSet/>
      <dgm:spPr/>
      <dgm:t>
        <a:bodyPr/>
        <a:lstStyle/>
        <a:p>
          <a:endParaRPr lang="en-US"/>
        </a:p>
      </dgm:t>
    </dgm:pt>
    <dgm:pt modelId="{B363CF12-88F2-445F-9626-26CCD7A1F234}" type="pres">
      <dgm:prSet presAssocID="{56C4D30A-6876-4B29-9B31-773C6E91609F}" presName="diagram" presStyleCnt="0">
        <dgm:presLayoutVars>
          <dgm:dir/>
          <dgm:resizeHandles val="exact"/>
        </dgm:presLayoutVars>
      </dgm:prSet>
      <dgm:spPr/>
    </dgm:pt>
    <dgm:pt modelId="{178EA039-6DB3-4BA8-AC54-0DE549CC80A6}" type="pres">
      <dgm:prSet presAssocID="{4AE2757E-05DC-4CC5-BADC-B281B73729FB}" presName="node" presStyleLbl="node1" presStyleIdx="0" presStyleCnt="12">
        <dgm:presLayoutVars>
          <dgm:bulletEnabled val="1"/>
        </dgm:presLayoutVars>
      </dgm:prSet>
      <dgm:spPr/>
    </dgm:pt>
    <dgm:pt modelId="{A996C0DA-8CB0-4327-A31E-091AD112A9CB}" type="pres">
      <dgm:prSet presAssocID="{B94F3007-0742-4CD4-97D0-0D0D64BE956E}" presName="sibTrans" presStyleCnt="0"/>
      <dgm:spPr/>
    </dgm:pt>
    <dgm:pt modelId="{9C547ED5-12B4-4971-BC3A-2FF4104D696A}" type="pres">
      <dgm:prSet presAssocID="{BD9A3D2C-7BF9-43D6-BB61-A9C85AF7C30C}" presName="node" presStyleLbl="node1" presStyleIdx="1" presStyleCnt="12">
        <dgm:presLayoutVars>
          <dgm:bulletEnabled val="1"/>
        </dgm:presLayoutVars>
      </dgm:prSet>
      <dgm:spPr/>
    </dgm:pt>
    <dgm:pt modelId="{AC85EB46-69FE-4149-BFBB-C69711F4FB5A}" type="pres">
      <dgm:prSet presAssocID="{898602A2-F4A5-460D-AAF3-CCE0E1E17525}" presName="sibTrans" presStyleCnt="0"/>
      <dgm:spPr/>
    </dgm:pt>
    <dgm:pt modelId="{200697F6-8189-4854-81AB-8A1150AE8D2F}" type="pres">
      <dgm:prSet presAssocID="{7AC4873D-4EA1-41E6-A4D3-D9EFFB04B564}" presName="node" presStyleLbl="node1" presStyleIdx="2" presStyleCnt="12">
        <dgm:presLayoutVars>
          <dgm:bulletEnabled val="1"/>
        </dgm:presLayoutVars>
      </dgm:prSet>
      <dgm:spPr/>
    </dgm:pt>
    <dgm:pt modelId="{4AD9903E-26D7-41DA-928B-9B981BC5DCE9}" type="pres">
      <dgm:prSet presAssocID="{84421A11-394C-41B7-9C84-9E0389644576}" presName="sibTrans" presStyleCnt="0"/>
      <dgm:spPr/>
    </dgm:pt>
    <dgm:pt modelId="{645C26DD-028D-4192-B15A-C08F9D45E80B}" type="pres">
      <dgm:prSet presAssocID="{F8ABCB8E-8948-4E7D-8C1A-9E79BB7200A2}" presName="node" presStyleLbl="node1" presStyleIdx="3" presStyleCnt="12">
        <dgm:presLayoutVars>
          <dgm:bulletEnabled val="1"/>
        </dgm:presLayoutVars>
      </dgm:prSet>
      <dgm:spPr/>
    </dgm:pt>
    <dgm:pt modelId="{AAEA0C75-F306-469D-ADA7-53A3F4FE0C5F}" type="pres">
      <dgm:prSet presAssocID="{9ACD1F00-B105-4F7B-9CF6-D52A6D41BA2C}" presName="sibTrans" presStyleCnt="0"/>
      <dgm:spPr/>
    </dgm:pt>
    <dgm:pt modelId="{2EE971A1-656A-4844-9B94-F831A07B5B71}" type="pres">
      <dgm:prSet presAssocID="{D0FAD223-7ABB-41C2-BAB9-2CCFF605680D}" presName="node" presStyleLbl="node1" presStyleIdx="4" presStyleCnt="12">
        <dgm:presLayoutVars>
          <dgm:bulletEnabled val="1"/>
        </dgm:presLayoutVars>
      </dgm:prSet>
      <dgm:spPr/>
    </dgm:pt>
    <dgm:pt modelId="{941EF55C-5762-4355-BD6D-3949A6FA3C0C}" type="pres">
      <dgm:prSet presAssocID="{FBF86B97-208D-4BCD-A89E-35E502FAD80B}" presName="sibTrans" presStyleCnt="0"/>
      <dgm:spPr/>
    </dgm:pt>
    <dgm:pt modelId="{229968C1-CBDF-465B-BC8E-43891CA778EE}" type="pres">
      <dgm:prSet presAssocID="{177DDC47-27E3-4648-B5C4-B34BEB10ECD8}" presName="node" presStyleLbl="node1" presStyleIdx="5" presStyleCnt="12">
        <dgm:presLayoutVars>
          <dgm:bulletEnabled val="1"/>
        </dgm:presLayoutVars>
      </dgm:prSet>
      <dgm:spPr/>
    </dgm:pt>
    <dgm:pt modelId="{773A6726-204F-4283-AD3C-7B5BB2860666}" type="pres">
      <dgm:prSet presAssocID="{1DAC0971-E105-4235-9DEB-3B8E1F6AF099}" presName="sibTrans" presStyleCnt="0"/>
      <dgm:spPr/>
    </dgm:pt>
    <dgm:pt modelId="{7869219D-2D5F-44A7-AFF1-FCC3F96EB2F5}" type="pres">
      <dgm:prSet presAssocID="{D213B3A6-419E-4864-A43C-02656F1DCBDB}" presName="node" presStyleLbl="node1" presStyleIdx="6" presStyleCnt="12">
        <dgm:presLayoutVars>
          <dgm:bulletEnabled val="1"/>
        </dgm:presLayoutVars>
      </dgm:prSet>
      <dgm:spPr/>
    </dgm:pt>
    <dgm:pt modelId="{7A9ED973-3136-4F75-AD17-CF08875A0533}" type="pres">
      <dgm:prSet presAssocID="{D85F48ED-ABC3-441F-A504-EA5DD30FE79A}" presName="sibTrans" presStyleCnt="0"/>
      <dgm:spPr/>
    </dgm:pt>
    <dgm:pt modelId="{12DEE21B-D43F-47FD-A9AE-26CB933C5191}" type="pres">
      <dgm:prSet presAssocID="{5B693297-CFD3-4902-8ACA-474FA1B3FB04}" presName="node" presStyleLbl="node1" presStyleIdx="7" presStyleCnt="12">
        <dgm:presLayoutVars>
          <dgm:bulletEnabled val="1"/>
        </dgm:presLayoutVars>
      </dgm:prSet>
      <dgm:spPr/>
    </dgm:pt>
    <dgm:pt modelId="{3366CB53-2013-4BEF-A1C4-9D4F2DC16F5E}" type="pres">
      <dgm:prSet presAssocID="{F8DD643C-CA4C-4107-9FCC-5B06412A8876}" presName="sibTrans" presStyleCnt="0"/>
      <dgm:spPr/>
    </dgm:pt>
    <dgm:pt modelId="{DA359324-4DB8-436F-9FF4-1473E0ACEA5C}" type="pres">
      <dgm:prSet presAssocID="{5F9E4287-0B02-4D0E-A5E3-6C0E894D38D0}" presName="node" presStyleLbl="node1" presStyleIdx="8" presStyleCnt="12">
        <dgm:presLayoutVars>
          <dgm:bulletEnabled val="1"/>
        </dgm:presLayoutVars>
      </dgm:prSet>
      <dgm:spPr/>
    </dgm:pt>
    <dgm:pt modelId="{D8E25399-898E-4ACC-9CA1-DB55A940B436}" type="pres">
      <dgm:prSet presAssocID="{CB9A7D72-0C3E-4F94-BB4F-75E78BED6E16}" presName="sibTrans" presStyleCnt="0"/>
      <dgm:spPr/>
    </dgm:pt>
    <dgm:pt modelId="{7D78B9C0-C749-483E-A196-B899D90E7920}" type="pres">
      <dgm:prSet presAssocID="{1AC880D5-8FA5-4B96-B72E-8F57B1FC9F99}" presName="node" presStyleLbl="node1" presStyleIdx="9" presStyleCnt="12">
        <dgm:presLayoutVars>
          <dgm:bulletEnabled val="1"/>
        </dgm:presLayoutVars>
      </dgm:prSet>
      <dgm:spPr/>
    </dgm:pt>
    <dgm:pt modelId="{620A5754-ECEC-4846-AEA0-54F195CF302C}" type="pres">
      <dgm:prSet presAssocID="{8B252577-4557-4164-9D43-4A488AA09C30}" presName="sibTrans" presStyleCnt="0"/>
      <dgm:spPr/>
    </dgm:pt>
    <dgm:pt modelId="{CE93433C-1352-4D2F-980C-866941FC22AE}" type="pres">
      <dgm:prSet presAssocID="{14E8BD97-D5A1-4116-BF20-B02AF53FD7B6}" presName="node" presStyleLbl="node1" presStyleIdx="10" presStyleCnt="12">
        <dgm:presLayoutVars>
          <dgm:bulletEnabled val="1"/>
        </dgm:presLayoutVars>
      </dgm:prSet>
      <dgm:spPr/>
    </dgm:pt>
    <dgm:pt modelId="{4191303A-1A18-446A-88A1-2615B52A8C79}" type="pres">
      <dgm:prSet presAssocID="{1658BDAF-21B3-439C-B405-CA6B2DBFF8E8}" presName="sibTrans" presStyleCnt="0"/>
      <dgm:spPr/>
    </dgm:pt>
    <dgm:pt modelId="{9A28BFC6-B4A5-4E4C-85B2-E6F3CECEB447}" type="pres">
      <dgm:prSet presAssocID="{AB472117-B5C0-4D1A-BD33-4402B60B8DAA}" presName="node" presStyleLbl="node1" presStyleIdx="11" presStyleCnt="12">
        <dgm:presLayoutVars>
          <dgm:bulletEnabled val="1"/>
        </dgm:presLayoutVars>
      </dgm:prSet>
      <dgm:spPr/>
    </dgm:pt>
  </dgm:ptLst>
  <dgm:cxnLst>
    <dgm:cxn modelId="{7140CB10-594C-4E4E-B31C-047500CE2D55}" type="presOf" srcId="{4AE2757E-05DC-4CC5-BADC-B281B73729FB}" destId="{178EA039-6DB3-4BA8-AC54-0DE549CC80A6}" srcOrd="0" destOrd="0" presId="urn:microsoft.com/office/officeart/2005/8/layout/default"/>
    <dgm:cxn modelId="{F0D9BD29-9339-433C-B04D-711CEFB7FC5B}" type="presOf" srcId="{56C4D30A-6876-4B29-9B31-773C6E91609F}" destId="{B363CF12-88F2-445F-9626-26CCD7A1F234}" srcOrd="0" destOrd="0" presId="urn:microsoft.com/office/officeart/2005/8/layout/default"/>
    <dgm:cxn modelId="{97D0AF31-CE01-4A5D-A35B-8A70DDF05768}" srcId="{56C4D30A-6876-4B29-9B31-773C6E91609F}" destId="{7AC4873D-4EA1-41E6-A4D3-D9EFFB04B564}" srcOrd="2" destOrd="0" parTransId="{23FCDB90-507C-4693-8250-0A1DF29351F8}" sibTransId="{84421A11-394C-41B7-9C84-9E0389644576}"/>
    <dgm:cxn modelId="{8C935942-7011-4553-BAC0-431367A45630}" srcId="{56C4D30A-6876-4B29-9B31-773C6E91609F}" destId="{F8ABCB8E-8948-4E7D-8C1A-9E79BB7200A2}" srcOrd="3" destOrd="0" parTransId="{3F2C032C-D8DA-4E11-A9A9-C10BCBD92DE9}" sibTransId="{9ACD1F00-B105-4F7B-9CF6-D52A6D41BA2C}"/>
    <dgm:cxn modelId="{FDA80365-92FE-410E-945A-A25216CB23F5}" srcId="{56C4D30A-6876-4B29-9B31-773C6E91609F}" destId="{5F9E4287-0B02-4D0E-A5E3-6C0E894D38D0}" srcOrd="8" destOrd="0" parTransId="{F67D5303-B5E2-45D6-B2AD-06551ACF089C}" sibTransId="{CB9A7D72-0C3E-4F94-BB4F-75E78BED6E16}"/>
    <dgm:cxn modelId="{B581D951-B306-4FE4-BF8C-944323E742B4}" type="presOf" srcId="{177DDC47-27E3-4648-B5C4-B34BEB10ECD8}" destId="{229968C1-CBDF-465B-BC8E-43891CA778EE}" srcOrd="0" destOrd="0" presId="urn:microsoft.com/office/officeart/2005/8/layout/default"/>
    <dgm:cxn modelId="{0985F051-D5A6-4CC0-B098-661FAEEA3697}" srcId="{56C4D30A-6876-4B29-9B31-773C6E91609F}" destId="{4AE2757E-05DC-4CC5-BADC-B281B73729FB}" srcOrd="0" destOrd="0" parTransId="{2EBA7A88-9449-40DA-9EEF-1F250D781684}" sibTransId="{B94F3007-0742-4CD4-97D0-0D0D64BE956E}"/>
    <dgm:cxn modelId="{32FD5F55-E6AD-48FA-859C-6B41E9AB5D80}" type="presOf" srcId="{5F9E4287-0B02-4D0E-A5E3-6C0E894D38D0}" destId="{DA359324-4DB8-436F-9FF4-1473E0ACEA5C}" srcOrd="0" destOrd="0" presId="urn:microsoft.com/office/officeart/2005/8/layout/default"/>
    <dgm:cxn modelId="{95968F56-04EE-46B2-AEBC-6C9A4D4A02FD}" type="presOf" srcId="{1AC880D5-8FA5-4B96-B72E-8F57B1FC9F99}" destId="{7D78B9C0-C749-483E-A196-B899D90E7920}" srcOrd="0" destOrd="0" presId="urn:microsoft.com/office/officeart/2005/8/layout/default"/>
    <dgm:cxn modelId="{C0160677-C753-407E-BAA8-B17E8212D0BA}" srcId="{56C4D30A-6876-4B29-9B31-773C6E91609F}" destId="{1AC880D5-8FA5-4B96-B72E-8F57B1FC9F99}" srcOrd="9" destOrd="0" parTransId="{6BA3963C-598D-4571-A22F-ECEFFB5D4A0D}" sibTransId="{8B252577-4557-4164-9D43-4A488AA09C30}"/>
    <dgm:cxn modelId="{6A951877-4746-4ABC-A0EC-8D60973F3489}" type="presOf" srcId="{7AC4873D-4EA1-41E6-A4D3-D9EFFB04B564}" destId="{200697F6-8189-4854-81AB-8A1150AE8D2F}" srcOrd="0" destOrd="0" presId="urn:microsoft.com/office/officeart/2005/8/layout/default"/>
    <dgm:cxn modelId="{15DEAF81-B70A-4327-8249-462639213360}" type="presOf" srcId="{BD9A3D2C-7BF9-43D6-BB61-A9C85AF7C30C}" destId="{9C547ED5-12B4-4971-BC3A-2FF4104D696A}" srcOrd="0" destOrd="0" presId="urn:microsoft.com/office/officeart/2005/8/layout/default"/>
    <dgm:cxn modelId="{45736F95-1DD7-4281-B193-2B4BFD888FF5}" srcId="{56C4D30A-6876-4B29-9B31-773C6E91609F}" destId="{D213B3A6-419E-4864-A43C-02656F1DCBDB}" srcOrd="6" destOrd="0" parTransId="{A9D89ACB-90A6-4BD0-85D1-9C09564F5388}" sibTransId="{D85F48ED-ABC3-441F-A504-EA5DD30FE79A}"/>
    <dgm:cxn modelId="{4D0CB696-EFC6-40A3-AE1B-8B8FEF20695E}" type="presOf" srcId="{D213B3A6-419E-4864-A43C-02656F1DCBDB}" destId="{7869219D-2D5F-44A7-AFF1-FCC3F96EB2F5}" srcOrd="0" destOrd="0" presId="urn:microsoft.com/office/officeart/2005/8/layout/default"/>
    <dgm:cxn modelId="{2552C797-8EAB-46BF-882F-92FAAF805791}" type="presOf" srcId="{AB472117-B5C0-4D1A-BD33-4402B60B8DAA}" destId="{9A28BFC6-B4A5-4E4C-85B2-E6F3CECEB447}" srcOrd="0" destOrd="0" presId="urn:microsoft.com/office/officeart/2005/8/layout/default"/>
    <dgm:cxn modelId="{DD9A319E-7DFE-40A7-957E-473BD6CE1141}" srcId="{56C4D30A-6876-4B29-9B31-773C6E91609F}" destId="{AB472117-B5C0-4D1A-BD33-4402B60B8DAA}" srcOrd="11" destOrd="0" parTransId="{6241F8FD-C2A9-4A12-A884-1C4B9EC5950E}" sibTransId="{4631F1A0-A8B5-4778-AFBB-33CE4D70E8A2}"/>
    <dgm:cxn modelId="{63A15CA4-26D4-43F9-9E64-4954AE2F6C79}" srcId="{56C4D30A-6876-4B29-9B31-773C6E91609F}" destId="{14E8BD97-D5A1-4116-BF20-B02AF53FD7B6}" srcOrd="10" destOrd="0" parTransId="{C2421CC0-CF51-402B-AD5C-B2F3DFF0BFCA}" sibTransId="{1658BDAF-21B3-439C-B405-CA6B2DBFF8E8}"/>
    <dgm:cxn modelId="{FE6DE2A5-E23B-4A82-B995-9E3510E0EA7C}" srcId="{56C4D30A-6876-4B29-9B31-773C6E91609F}" destId="{177DDC47-27E3-4648-B5C4-B34BEB10ECD8}" srcOrd="5" destOrd="0" parTransId="{2D62722F-84D2-4FF3-92B7-C44B7CE12986}" sibTransId="{1DAC0971-E105-4235-9DEB-3B8E1F6AF099}"/>
    <dgm:cxn modelId="{F07BBFAF-8E84-4003-87F0-ECFCF5EA2D15}" type="presOf" srcId="{F8ABCB8E-8948-4E7D-8C1A-9E79BB7200A2}" destId="{645C26DD-028D-4192-B15A-C08F9D45E80B}" srcOrd="0" destOrd="0" presId="urn:microsoft.com/office/officeart/2005/8/layout/default"/>
    <dgm:cxn modelId="{13C1ABBF-49E6-46B9-B175-D31E614184A0}" srcId="{56C4D30A-6876-4B29-9B31-773C6E91609F}" destId="{D0FAD223-7ABB-41C2-BAB9-2CCFF605680D}" srcOrd="4" destOrd="0" parTransId="{21C57825-D9D2-4969-9F86-B2D67920D569}" sibTransId="{FBF86B97-208D-4BCD-A89E-35E502FAD80B}"/>
    <dgm:cxn modelId="{5D89E1C7-56CE-44CC-B8A3-A452927BE1D0}" type="presOf" srcId="{14E8BD97-D5A1-4116-BF20-B02AF53FD7B6}" destId="{CE93433C-1352-4D2F-980C-866941FC22AE}" srcOrd="0" destOrd="0" presId="urn:microsoft.com/office/officeart/2005/8/layout/default"/>
    <dgm:cxn modelId="{9F3063CA-6FFE-4F48-9A51-69576FBBBFB8}" srcId="{56C4D30A-6876-4B29-9B31-773C6E91609F}" destId="{BD9A3D2C-7BF9-43D6-BB61-A9C85AF7C30C}" srcOrd="1" destOrd="0" parTransId="{A19AF60B-2DC8-413D-AA76-F41FF467A392}" sibTransId="{898602A2-F4A5-460D-AAF3-CCE0E1E17525}"/>
    <dgm:cxn modelId="{BE33B3DB-AED6-4860-99D8-206C86FD3F9B}" srcId="{56C4D30A-6876-4B29-9B31-773C6E91609F}" destId="{5B693297-CFD3-4902-8ACA-474FA1B3FB04}" srcOrd="7" destOrd="0" parTransId="{3EEA87B5-2BF6-4AAF-A8A9-4C6F520185EE}" sibTransId="{F8DD643C-CA4C-4107-9FCC-5B06412A8876}"/>
    <dgm:cxn modelId="{99E744DF-CED3-49B9-AFF8-6B2CCDCAC4C2}" type="presOf" srcId="{D0FAD223-7ABB-41C2-BAB9-2CCFF605680D}" destId="{2EE971A1-656A-4844-9B94-F831A07B5B71}" srcOrd="0" destOrd="0" presId="urn:microsoft.com/office/officeart/2005/8/layout/default"/>
    <dgm:cxn modelId="{9A4AF1F6-D6EE-479A-8AD0-A80D9288C0BE}" type="presOf" srcId="{5B693297-CFD3-4902-8ACA-474FA1B3FB04}" destId="{12DEE21B-D43F-47FD-A9AE-26CB933C5191}" srcOrd="0" destOrd="0" presId="urn:microsoft.com/office/officeart/2005/8/layout/default"/>
    <dgm:cxn modelId="{606F1C84-0396-4233-A231-340642761E84}" type="presParOf" srcId="{B363CF12-88F2-445F-9626-26CCD7A1F234}" destId="{178EA039-6DB3-4BA8-AC54-0DE549CC80A6}" srcOrd="0" destOrd="0" presId="urn:microsoft.com/office/officeart/2005/8/layout/default"/>
    <dgm:cxn modelId="{CA358AD1-6B32-4FEB-90A0-3FFF2AA9D324}" type="presParOf" srcId="{B363CF12-88F2-445F-9626-26CCD7A1F234}" destId="{A996C0DA-8CB0-4327-A31E-091AD112A9CB}" srcOrd="1" destOrd="0" presId="urn:microsoft.com/office/officeart/2005/8/layout/default"/>
    <dgm:cxn modelId="{4BE21829-1CE8-4A0C-B361-2A82C9732E7B}" type="presParOf" srcId="{B363CF12-88F2-445F-9626-26CCD7A1F234}" destId="{9C547ED5-12B4-4971-BC3A-2FF4104D696A}" srcOrd="2" destOrd="0" presId="urn:microsoft.com/office/officeart/2005/8/layout/default"/>
    <dgm:cxn modelId="{1C1F999D-40E8-4A17-BF2C-ABB52857E588}" type="presParOf" srcId="{B363CF12-88F2-445F-9626-26CCD7A1F234}" destId="{AC85EB46-69FE-4149-BFBB-C69711F4FB5A}" srcOrd="3" destOrd="0" presId="urn:microsoft.com/office/officeart/2005/8/layout/default"/>
    <dgm:cxn modelId="{E7C507DE-878B-4B4E-B2AB-DA9D7B1B875E}" type="presParOf" srcId="{B363CF12-88F2-445F-9626-26CCD7A1F234}" destId="{200697F6-8189-4854-81AB-8A1150AE8D2F}" srcOrd="4" destOrd="0" presId="urn:microsoft.com/office/officeart/2005/8/layout/default"/>
    <dgm:cxn modelId="{F71E1EA4-0F80-422A-A676-E3CFE8FD05EC}" type="presParOf" srcId="{B363CF12-88F2-445F-9626-26CCD7A1F234}" destId="{4AD9903E-26D7-41DA-928B-9B981BC5DCE9}" srcOrd="5" destOrd="0" presId="urn:microsoft.com/office/officeart/2005/8/layout/default"/>
    <dgm:cxn modelId="{D3A64FFA-546E-4C51-BAD9-CC769B6370E3}" type="presParOf" srcId="{B363CF12-88F2-445F-9626-26CCD7A1F234}" destId="{645C26DD-028D-4192-B15A-C08F9D45E80B}" srcOrd="6" destOrd="0" presId="urn:microsoft.com/office/officeart/2005/8/layout/default"/>
    <dgm:cxn modelId="{1F78379F-D8CE-4431-85B8-40C475F19F45}" type="presParOf" srcId="{B363CF12-88F2-445F-9626-26CCD7A1F234}" destId="{AAEA0C75-F306-469D-ADA7-53A3F4FE0C5F}" srcOrd="7" destOrd="0" presId="urn:microsoft.com/office/officeart/2005/8/layout/default"/>
    <dgm:cxn modelId="{FECF5E70-19B3-47D9-B0A1-29FBB268F3CB}" type="presParOf" srcId="{B363CF12-88F2-445F-9626-26CCD7A1F234}" destId="{2EE971A1-656A-4844-9B94-F831A07B5B71}" srcOrd="8" destOrd="0" presId="urn:microsoft.com/office/officeart/2005/8/layout/default"/>
    <dgm:cxn modelId="{5D3010EC-BB16-49E9-819F-ACDA9191D418}" type="presParOf" srcId="{B363CF12-88F2-445F-9626-26CCD7A1F234}" destId="{941EF55C-5762-4355-BD6D-3949A6FA3C0C}" srcOrd="9" destOrd="0" presId="urn:microsoft.com/office/officeart/2005/8/layout/default"/>
    <dgm:cxn modelId="{4154DF4F-60E5-4CC1-AF33-61551FE24439}" type="presParOf" srcId="{B363CF12-88F2-445F-9626-26CCD7A1F234}" destId="{229968C1-CBDF-465B-BC8E-43891CA778EE}" srcOrd="10" destOrd="0" presId="urn:microsoft.com/office/officeart/2005/8/layout/default"/>
    <dgm:cxn modelId="{76F3693E-76EA-439A-B7C9-AD35C14C4957}" type="presParOf" srcId="{B363CF12-88F2-445F-9626-26CCD7A1F234}" destId="{773A6726-204F-4283-AD3C-7B5BB2860666}" srcOrd="11" destOrd="0" presId="urn:microsoft.com/office/officeart/2005/8/layout/default"/>
    <dgm:cxn modelId="{0944DC85-F1EE-4613-9975-0C04D268524B}" type="presParOf" srcId="{B363CF12-88F2-445F-9626-26CCD7A1F234}" destId="{7869219D-2D5F-44A7-AFF1-FCC3F96EB2F5}" srcOrd="12" destOrd="0" presId="urn:microsoft.com/office/officeart/2005/8/layout/default"/>
    <dgm:cxn modelId="{F9A96CF2-54E1-4BF5-BEA4-E1CA245F05B3}" type="presParOf" srcId="{B363CF12-88F2-445F-9626-26CCD7A1F234}" destId="{7A9ED973-3136-4F75-AD17-CF08875A0533}" srcOrd="13" destOrd="0" presId="urn:microsoft.com/office/officeart/2005/8/layout/default"/>
    <dgm:cxn modelId="{B3085D73-01FB-44F3-9F9C-59E3F8FE8302}" type="presParOf" srcId="{B363CF12-88F2-445F-9626-26CCD7A1F234}" destId="{12DEE21B-D43F-47FD-A9AE-26CB933C5191}" srcOrd="14" destOrd="0" presId="urn:microsoft.com/office/officeart/2005/8/layout/default"/>
    <dgm:cxn modelId="{52AE932B-AD87-497B-8B63-1EF52D5042B1}" type="presParOf" srcId="{B363CF12-88F2-445F-9626-26CCD7A1F234}" destId="{3366CB53-2013-4BEF-A1C4-9D4F2DC16F5E}" srcOrd="15" destOrd="0" presId="urn:microsoft.com/office/officeart/2005/8/layout/default"/>
    <dgm:cxn modelId="{980AD19D-EB7F-4D89-B1B7-4B1960F6FE9C}" type="presParOf" srcId="{B363CF12-88F2-445F-9626-26CCD7A1F234}" destId="{DA359324-4DB8-436F-9FF4-1473E0ACEA5C}" srcOrd="16" destOrd="0" presId="urn:microsoft.com/office/officeart/2005/8/layout/default"/>
    <dgm:cxn modelId="{253E4FCE-565A-4AC6-8208-D89B68E7CF28}" type="presParOf" srcId="{B363CF12-88F2-445F-9626-26CCD7A1F234}" destId="{D8E25399-898E-4ACC-9CA1-DB55A940B436}" srcOrd="17" destOrd="0" presId="urn:microsoft.com/office/officeart/2005/8/layout/default"/>
    <dgm:cxn modelId="{F707A62F-7763-470B-8333-1B7A5F3D2250}" type="presParOf" srcId="{B363CF12-88F2-445F-9626-26CCD7A1F234}" destId="{7D78B9C0-C749-483E-A196-B899D90E7920}" srcOrd="18" destOrd="0" presId="urn:microsoft.com/office/officeart/2005/8/layout/default"/>
    <dgm:cxn modelId="{5AC4C8C3-A94C-446B-859D-BE2281C044B1}" type="presParOf" srcId="{B363CF12-88F2-445F-9626-26CCD7A1F234}" destId="{620A5754-ECEC-4846-AEA0-54F195CF302C}" srcOrd="19" destOrd="0" presId="urn:microsoft.com/office/officeart/2005/8/layout/default"/>
    <dgm:cxn modelId="{41A4C5ED-B80E-4300-ABD6-721C5C25A9E2}" type="presParOf" srcId="{B363CF12-88F2-445F-9626-26CCD7A1F234}" destId="{CE93433C-1352-4D2F-980C-866941FC22AE}" srcOrd="20" destOrd="0" presId="urn:microsoft.com/office/officeart/2005/8/layout/default"/>
    <dgm:cxn modelId="{7445672B-CF82-42D7-B882-A1266E5D0906}" type="presParOf" srcId="{B363CF12-88F2-445F-9626-26CCD7A1F234}" destId="{4191303A-1A18-446A-88A1-2615B52A8C79}" srcOrd="21" destOrd="0" presId="urn:microsoft.com/office/officeart/2005/8/layout/default"/>
    <dgm:cxn modelId="{51C664C3-0341-4FD7-94D9-E90E6A7F6189}" type="presParOf" srcId="{B363CF12-88F2-445F-9626-26CCD7A1F234}" destId="{9A28BFC6-B4A5-4E4C-85B2-E6F3CECEB447}"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C14231-C79D-4FC3-A587-806F5249AEA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CC02775-D533-4566-885A-052133BD6051}">
      <dgm:prSet/>
      <dgm:spPr/>
      <dgm:t>
        <a:bodyPr/>
        <a:lstStyle/>
        <a:p>
          <a:pPr>
            <a:lnSpc>
              <a:spcPct val="100000"/>
            </a:lnSpc>
          </a:pPr>
          <a:r>
            <a:rPr lang="en-US"/>
            <a:t>A vector store retriever is a retriever that uses a vector store to retrieve documents.</a:t>
          </a:r>
        </a:p>
      </dgm:t>
    </dgm:pt>
    <dgm:pt modelId="{CD9FDF6C-0E88-4287-B27D-5720667EC4C2}" type="parTrans" cxnId="{C5DDF3F3-5911-4FB7-8BA2-30B5C90226A4}">
      <dgm:prSet/>
      <dgm:spPr/>
      <dgm:t>
        <a:bodyPr/>
        <a:lstStyle/>
        <a:p>
          <a:endParaRPr lang="en-US"/>
        </a:p>
      </dgm:t>
    </dgm:pt>
    <dgm:pt modelId="{ACB08C55-B94D-4963-BF68-157F996EEF0E}" type="sibTrans" cxnId="{C5DDF3F3-5911-4FB7-8BA2-30B5C90226A4}">
      <dgm:prSet/>
      <dgm:spPr/>
      <dgm:t>
        <a:bodyPr/>
        <a:lstStyle/>
        <a:p>
          <a:endParaRPr lang="en-US"/>
        </a:p>
      </dgm:t>
    </dgm:pt>
    <dgm:pt modelId="{9C32668E-F652-4BB7-92FB-DC644EA5ABD3}">
      <dgm:prSet/>
      <dgm:spPr/>
      <dgm:t>
        <a:bodyPr/>
        <a:lstStyle/>
        <a:p>
          <a:pPr>
            <a:lnSpc>
              <a:spcPct val="100000"/>
            </a:lnSpc>
          </a:pPr>
          <a:r>
            <a:rPr lang="en-US"/>
            <a:t>It is a lightweight wrapper around the vector store class to make it conform to the retriever interface.</a:t>
          </a:r>
        </a:p>
      </dgm:t>
    </dgm:pt>
    <dgm:pt modelId="{5C97001E-99A4-4784-9192-4C19ED703A8B}" type="parTrans" cxnId="{8B98A403-248E-4C45-956E-E950DFD72407}">
      <dgm:prSet/>
      <dgm:spPr/>
      <dgm:t>
        <a:bodyPr/>
        <a:lstStyle/>
        <a:p>
          <a:endParaRPr lang="en-US"/>
        </a:p>
      </dgm:t>
    </dgm:pt>
    <dgm:pt modelId="{D2BE6EF4-0844-440D-817F-E7F1DD76B158}" type="sibTrans" cxnId="{8B98A403-248E-4C45-956E-E950DFD72407}">
      <dgm:prSet/>
      <dgm:spPr/>
      <dgm:t>
        <a:bodyPr/>
        <a:lstStyle/>
        <a:p>
          <a:endParaRPr lang="en-US"/>
        </a:p>
      </dgm:t>
    </dgm:pt>
    <dgm:pt modelId="{108279B7-FCBD-4E02-A893-DB390F88DDCA}">
      <dgm:prSet/>
      <dgm:spPr/>
      <dgm:t>
        <a:bodyPr/>
        <a:lstStyle/>
        <a:p>
          <a:pPr>
            <a:lnSpc>
              <a:spcPct val="100000"/>
            </a:lnSpc>
          </a:pPr>
          <a:r>
            <a:rPr lang="en-US"/>
            <a:t>It uses the search methods implemented by a vector store, like similarity search and MMR, to query the texts.</a:t>
          </a:r>
        </a:p>
      </dgm:t>
    </dgm:pt>
    <dgm:pt modelId="{B253C427-2641-458D-B63A-6622F9FCB9BE}" type="parTrans" cxnId="{60188B9C-3FD2-429C-A3F4-F9BA4062B310}">
      <dgm:prSet/>
      <dgm:spPr/>
      <dgm:t>
        <a:bodyPr/>
        <a:lstStyle/>
        <a:p>
          <a:endParaRPr lang="en-US"/>
        </a:p>
      </dgm:t>
    </dgm:pt>
    <dgm:pt modelId="{A1999B48-F1F5-4DC5-9229-4916B309ADB9}" type="sibTrans" cxnId="{60188B9C-3FD2-429C-A3F4-F9BA4062B310}">
      <dgm:prSet/>
      <dgm:spPr/>
      <dgm:t>
        <a:bodyPr/>
        <a:lstStyle/>
        <a:p>
          <a:endParaRPr lang="en-US"/>
        </a:p>
      </dgm:t>
    </dgm:pt>
    <dgm:pt modelId="{D6880C85-71D7-4591-A2E7-F394307CA1C4}" type="pres">
      <dgm:prSet presAssocID="{1DC14231-C79D-4FC3-A587-806F5249AEA2}" presName="root" presStyleCnt="0">
        <dgm:presLayoutVars>
          <dgm:dir/>
          <dgm:resizeHandles val="exact"/>
        </dgm:presLayoutVars>
      </dgm:prSet>
      <dgm:spPr/>
    </dgm:pt>
    <dgm:pt modelId="{03A6BC8E-557D-46EC-A1FC-1178F63C537F}" type="pres">
      <dgm:prSet presAssocID="{7CC02775-D533-4566-885A-052133BD6051}" presName="compNode" presStyleCnt="0"/>
      <dgm:spPr/>
    </dgm:pt>
    <dgm:pt modelId="{F09BE8AF-9E3F-4268-8047-F74EFFBBAE37}" type="pres">
      <dgm:prSet presAssocID="{7CC02775-D533-4566-885A-052133BD60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redder"/>
        </a:ext>
      </dgm:extLst>
    </dgm:pt>
    <dgm:pt modelId="{1A1D3867-B791-4E49-8948-7205A0FC9162}" type="pres">
      <dgm:prSet presAssocID="{7CC02775-D533-4566-885A-052133BD6051}" presName="spaceRect" presStyleCnt="0"/>
      <dgm:spPr/>
    </dgm:pt>
    <dgm:pt modelId="{24C718BF-80A6-4194-AD76-2C13449502A5}" type="pres">
      <dgm:prSet presAssocID="{7CC02775-D533-4566-885A-052133BD6051}" presName="textRect" presStyleLbl="revTx" presStyleIdx="0" presStyleCnt="3">
        <dgm:presLayoutVars>
          <dgm:chMax val="1"/>
          <dgm:chPref val="1"/>
        </dgm:presLayoutVars>
      </dgm:prSet>
      <dgm:spPr/>
    </dgm:pt>
    <dgm:pt modelId="{B990C5AF-3177-466D-B6BC-E7EB93C48397}" type="pres">
      <dgm:prSet presAssocID="{ACB08C55-B94D-4963-BF68-157F996EEF0E}" presName="sibTrans" presStyleCnt="0"/>
      <dgm:spPr/>
    </dgm:pt>
    <dgm:pt modelId="{B0392EDC-971D-4073-A5A5-CC8CC11E3B11}" type="pres">
      <dgm:prSet presAssocID="{9C32668E-F652-4BB7-92FB-DC644EA5ABD3}" presName="compNode" presStyleCnt="0"/>
      <dgm:spPr/>
    </dgm:pt>
    <dgm:pt modelId="{85DE8915-B523-44DD-8D9A-941E5EE8EA58}" type="pres">
      <dgm:prSet presAssocID="{9C32668E-F652-4BB7-92FB-DC644EA5AB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1EC3D5C7-6670-4A5C-BB2B-EC53A7DE245F}" type="pres">
      <dgm:prSet presAssocID="{9C32668E-F652-4BB7-92FB-DC644EA5ABD3}" presName="spaceRect" presStyleCnt="0"/>
      <dgm:spPr/>
    </dgm:pt>
    <dgm:pt modelId="{BA7049BD-9C4D-4A4D-AC52-8F4DAAF65B46}" type="pres">
      <dgm:prSet presAssocID="{9C32668E-F652-4BB7-92FB-DC644EA5ABD3}" presName="textRect" presStyleLbl="revTx" presStyleIdx="1" presStyleCnt="3">
        <dgm:presLayoutVars>
          <dgm:chMax val="1"/>
          <dgm:chPref val="1"/>
        </dgm:presLayoutVars>
      </dgm:prSet>
      <dgm:spPr/>
    </dgm:pt>
    <dgm:pt modelId="{0228F453-4A74-4B93-B0A3-764527432D4B}" type="pres">
      <dgm:prSet presAssocID="{D2BE6EF4-0844-440D-817F-E7F1DD76B158}" presName="sibTrans" presStyleCnt="0"/>
      <dgm:spPr/>
    </dgm:pt>
    <dgm:pt modelId="{DF62E25B-7AB5-466C-A0C8-BAF2EAC0B099}" type="pres">
      <dgm:prSet presAssocID="{108279B7-FCBD-4E02-A893-DB390F88DDCA}" presName="compNode" presStyleCnt="0"/>
      <dgm:spPr/>
    </dgm:pt>
    <dgm:pt modelId="{D10C5FFD-CF76-4956-ACD6-7899C14C709B}" type="pres">
      <dgm:prSet presAssocID="{108279B7-FCBD-4E02-A893-DB390F88DD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E6AC37BB-4A9B-4499-8C03-BC3823C5586D}" type="pres">
      <dgm:prSet presAssocID="{108279B7-FCBD-4E02-A893-DB390F88DDCA}" presName="spaceRect" presStyleCnt="0"/>
      <dgm:spPr/>
    </dgm:pt>
    <dgm:pt modelId="{DBF1E433-F623-4AB4-9117-E16D5E54732E}" type="pres">
      <dgm:prSet presAssocID="{108279B7-FCBD-4E02-A893-DB390F88DDCA}" presName="textRect" presStyleLbl="revTx" presStyleIdx="2" presStyleCnt="3">
        <dgm:presLayoutVars>
          <dgm:chMax val="1"/>
          <dgm:chPref val="1"/>
        </dgm:presLayoutVars>
      </dgm:prSet>
      <dgm:spPr/>
    </dgm:pt>
  </dgm:ptLst>
  <dgm:cxnLst>
    <dgm:cxn modelId="{8B98A403-248E-4C45-956E-E950DFD72407}" srcId="{1DC14231-C79D-4FC3-A587-806F5249AEA2}" destId="{9C32668E-F652-4BB7-92FB-DC644EA5ABD3}" srcOrd="1" destOrd="0" parTransId="{5C97001E-99A4-4784-9192-4C19ED703A8B}" sibTransId="{D2BE6EF4-0844-440D-817F-E7F1DD76B158}"/>
    <dgm:cxn modelId="{6776292F-0ED5-4462-99B5-7DE4CA245C01}" type="presOf" srcId="{9C32668E-F652-4BB7-92FB-DC644EA5ABD3}" destId="{BA7049BD-9C4D-4A4D-AC52-8F4DAAF65B46}" srcOrd="0" destOrd="0" presId="urn:microsoft.com/office/officeart/2018/2/layout/IconLabelList"/>
    <dgm:cxn modelId="{AFF6F95D-4FA8-4978-B6D1-0CC4E415F76C}" type="presOf" srcId="{7CC02775-D533-4566-885A-052133BD6051}" destId="{24C718BF-80A6-4194-AD76-2C13449502A5}" srcOrd="0" destOrd="0" presId="urn:microsoft.com/office/officeart/2018/2/layout/IconLabelList"/>
    <dgm:cxn modelId="{BA895558-E526-4B44-B720-09C9EBB622A5}" type="presOf" srcId="{1DC14231-C79D-4FC3-A587-806F5249AEA2}" destId="{D6880C85-71D7-4591-A2E7-F394307CA1C4}" srcOrd="0" destOrd="0" presId="urn:microsoft.com/office/officeart/2018/2/layout/IconLabelList"/>
    <dgm:cxn modelId="{60188B9C-3FD2-429C-A3F4-F9BA4062B310}" srcId="{1DC14231-C79D-4FC3-A587-806F5249AEA2}" destId="{108279B7-FCBD-4E02-A893-DB390F88DDCA}" srcOrd="2" destOrd="0" parTransId="{B253C427-2641-458D-B63A-6622F9FCB9BE}" sibTransId="{A1999B48-F1F5-4DC5-9229-4916B309ADB9}"/>
    <dgm:cxn modelId="{CBDE37AF-5EB6-4291-8138-182F2F870BB3}" type="presOf" srcId="{108279B7-FCBD-4E02-A893-DB390F88DDCA}" destId="{DBF1E433-F623-4AB4-9117-E16D5E54732E}" srcOrd="0" destOrd="0" presId="urn:microsoft.com/office/officeart/2018/2/layout/IconLabelList"/>
    <dgm:cxn modelId="{C5DDF3F3-5911-4FB7-8BA2-30B5C90226A4}" srcId="{1DC14231-C79D-4FC3-A587-806F5249AEA2}" destId="{7CC02775-D533-4566-885A-052133BD6051}" srcOrd="0" destOrd="0" parTransId="{CD9FDF6C-0E88-4287-B27D-5720667EC4C2}" sibTransId="{ACB08C55-B94D-4963-BF68-157F996EEF0E}"/>
    <dgm:cxn modelId="{8F365F02-1715-4A03-8A12-ED599A0581E6}" type="presParOf" srcId="{D6880C85-71D7-4591-A2E7-F394307CA1C4}" destId="{03A6BC8E-557D-46EC-A1FC-1178F63C537F}" srcOrd="0" destOrd="0" presId="urn:microsoft.com/office/officeart/2018/2/layout/IconLabelList"/>
    <dgm:cxn modelId="{AFF0D38E-9BCE-4F16-B4FA-DF44CD40B260}" type="presParOf" srcId="{03A6BC8E-557D-46EC-A1FC-1178F63C537F}" destId="{F09BE8AF-9E3F-4268-8047-F74EFFBBAE37}" srcOrd="0" destOrd="0" presId="urn:microsoft.com/office/officeart/2018/2/layout/IconLabelList"/>
    <dgm:cxn modelId="{16D39DE4-A93A-4EC2-B941-E0174D7BD3D1}" type="presParOf" srcId="{03A6BC8E-557D-46EC-A1FC-1178F63C537F}" destId="{1A1D3867-B791-4E49-8948-7205A0FC9162}" srcOrd="1" destOrd="0" presId="urn:microsoft.com/office/officeart/2018/2/layout/IconLabelList"/>
    <dgm:cxn modelId="{27A43549-1AC3-45FB-89E8-32A7B893E587}" type="presParOf" srcId="{03A6BC8E-557D-46EC-A1FC-1178F63C537F}" destId="{24C718BF-80A6-4194-AD76-2C13449502A5}" srcOrd="2" destOrd="0" presId="urn:microsoft.com/office/officeart/2018/2/layout/IconLabelList"/>
    <dgm:cxn modelId="{24238FD9-AFFF-4709-8770-07A7DD5E6B8E}" type="presParOf" srcId="{D6880C85-71D7-4591-A2E7-F394307CA1C4}" destId="{B990C5AF-3177-466D-B6BC-E7EB93C48397}" srcOrd="1" destOrd="0" presId="urn:microsoft.com/office/officeart/2018/2/layout/IconLabelList"/>
    <dgm:cxn modelId="{FE3B76D5-849D-4560-A3D2-EE46192FDA57}" type="presParOf" srcId="{D6880C85-71D7-4591-A2E7-F394307CA1C4}" destId="{B0392EDC-971D-4073-A5A5-CC8CC11E3B11}" srcOrd="2" destOrd="0" presId="urn:microsoft.com/office/officeart/2018/2/layout/IconLabelList"/>
    <dgm:cxn modelId="{2E1A673C-FF4C-4F2D-A244-519F8F2B24D9}" type="presParOf" srcId="{B0392EDC-971D-4073-A5A5-CC8CC11E3B11}" destId="{85DE8915-B523-44DD-8D9A-941E5EE8EA58}" srcOrd="0" destOrd="0" presId="urn:microsoft.com/office/officeart/2018/2/layout/IconLabelList"/>
    <dgm:cxn modelId="{A8A024EF-1367-47A5-A8A9-0F57E1AC698C}" type="presParOf" srcId="{B0392EDC-971D-4073-A5A5-CC8CC11E3B11}" destId="{1EC3D5C7-6670-4A5C-BB2B-EC53A7DE245F}" srcOrd="1" destOrd="0" presId="urn:microsoft.com/office/officeart/2018/2/layout/IconLabelList"/>
    <dgm:cxn modelId="{F39AF173-744F-4F23-BFBD-DAEC24814BA4}" type="presParOf" srcId="{B0392EDC-971D-4073-A5A5-CC8CC11E3B11}" destId="{BA7049BD-9C4D-4A4D-AC52-8F4DAAF65B46}" srcOrd="2" destOrd="0" presId="urn:microsoft.com/office/officeart/2018/2/layout/IconLabelList"/>
    <dgm:cxn modelId="{C0D86A7C-F33E-4849-88ED-68AC26D842A5}" type="presParOf" srcId="{D6880C85-71D7-4591-A2E7-F394307CA1C4}" destId="{0228F453-4A74-4B93-B0A3-764527432D4B}" srcOrd="3" destOrd="0" presId="urn:microsoft.com/office/officeart/2018/2/layout/IconLabelList"/>
    <dgm:cxn modelId="{A9705D30-FF8D-4954-8310-9F1B698465D2}" type="presParOf" srcId="{D6880C85-71D7-4591-A2E7-F394307CA1C4}" destId="{DF62E25B-7AB5-466C-A0C8-BAF2EAC0B099}" srcOrd="4" destOrd="0" presId="urn:microsoft.com/office/officeart/2018/2/layout/IconLabelList"/>
    <dgm:cxn modelId="{62B5559B-76B4-475D-B069-9DF54DE255DF}" type="presParOf" srcId="{DF62E25B-7AB5-466C-A0C8-BAF2EAC0B099}" destId="{D10C5FFD-CF76-4956-ACD6-7899C14C709B}" srcOrd="0" destOrd="0" presId="urn:microsoft.com/office/officeart/2018/2/layout/IconLabelList"/>
    <dgm:cxn modelId="{74B47090-B3EC-481D-93DA-B07A398EACBB}" type="presParOf" srcId="{DF62E25B-7AB5-466C-A0C8-BAF2EAC0B099}" destId="{E6AC37BB-4A9B-4499-8C03-BC3823C5586D}" srcOrd="1" destOrd="0" presId="urn:microsoft.com/office/officeart/2018/2/layout/IconLabelList"/>
    <dgm:cxn modelId="{BA62C790-23DE-430E-AAA1-C2FD3ACAEE0D}" type="presParOf" srcId="{DF62E25B-7AB5-466C-A0C8-BAF2EAC0B099}" destId="{DBF1E433-F623-4AB4-9117-E16D5E54732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EA039-6DB3-4BA8-AC54-0DE549CC80A6}">
      <dsp:nvSpPr>
        <dsp:cNvPr id="0" name=""/>
        <dsp:cNvSpPr/>
      </dsp:nvSpPr>
      <dsp:spPr>
        <a:xfrm>
          <a:off x="269957"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Vector Store Retrieval</a:t>
          </a:r>
        </a:p>
      </dsp:txBody>
      <dsp:txXfrm>
        <a:off x="269957" y="43"/>
        <a:ext cx="2499755" cy="1499853"/>
      </dsp:txXfrm>
    </dsp:sp>
    <dsp:sp modelId="{9C547ED5-12B4-4971-BC3A-2FF4104D696A}">
      <dsp:nvSpPr>
        <dsp:cNvPr id="0" name=""/>
        <dsp:cNvSpPr/>
      </dsp:nvSpPr>
      <dsp:spPr>
        <a:xfrm>
          <a:off x="3019687"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Multiple Query Generation for Retrieval</a:t>
          </a:r>
        </a:p>
      </dsp:txBody>
      <dsp:txXfrm>
        <a:off x="3019687" y="43"/>
        <a:ext cx="2499755" cy="1499853"/>
      </dsp:txXfrm>
    </dsp:sp>
    <dsp:sp modelId="{200697F6-8189-4854-81AB-8A1150AE8D2F}">
      <dsp:nvSpPr>
        <dsp:cNvPr id="0" name=""/>
        <dsp:cNvSpPr/>
      </dsp:nvSpPr>
      <dsp:spPr>
        <a:xfrm>
          <a:off x="5769418"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Contextual Compression</a:t>
          </a:r>
        </a:p>
      </dsp:txBody>
      <dsp:txXfrm>
        <a:off x="5769418" y="43"/>
        <a:ext cx="2499755" cy="1499853"/>
      </dsp:txXfrm>
    </dsp:sp>
    <dsp:sp modelId="{645C26DD-028D-4192-B15A-C08F9D45E80B}">
      <dsp:nvSpPr>
        <dsp:cNvPr id="0" name=""/>
        <dsp:cNvSpPr/>
      </dsp:nvSpPr>
      <dsp:spPr>
        <a:xfrm>
          <a:off x="8519148"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Custom Retriever Classes</a:t>
          </a:r>
        </a:p>
      </dsp:txBody>
      <dsp:txXfrm>
        <a:off x="8519148" y="43"/>
        <a:ext cx="2499755" cy="1499853"/>
      </dsp:txXfrm>
    </dsp:sp>
    <dsp:sp modelId="{2EE971A1-656A-4844-9B94-F831A07B5B71}">
      <dsp:nvSpPr>
        <dsp:cNvPr id="0" name=""/>
        <dsp:cNvSpPr/>
      </dsp:nvSpPr>
      <dsp:spPr>
        <a:xfrm>
          <a:off x="269957"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Similarity Score Integration</a:t>
          </a:r>
        </a:p>
      </dsp:txBody>
      <dsp:txXfrm>
        <a:off x="269957" y="1749872"/>
        <a:ext cx="2499755" cy="1499853"/>
      </dsp:txXfrm>
    </dsp:sp>
    <dsp:sp modelId="{229968C1-CBDF-465B-BC8E-43891CA778EE}">
      <dsp:nvSpPr>
        <dsp:cNvPr id="0" name=""/>
        <dsp:cNvSpPr/>
      </dsp:nvSpPr>
      <dsp:spPr>
        <a:xfrm>
          <a:off x="3019687"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Combining Results from Multiple Retrievers</a:t>
          </a:r>
        </a:p>
      </dsp:txBody>
      <dsp:txXfrm>
        <a:off x="3019687" y="1749872"/>
        <a:ext cx="2499755" cy="1499853"/>
      </dsp:txXfrm>
    </dsp:sp>
    <dsp:sp modelId="{7869219D-2D5F-44A7-AFF1-FCC3F96EB2F5}">
      <dsp:nvSpPr>
        <dsp:cNvPr id="0" name=""/>
        <dsp:cNvSpPr/>
      </dsp:nvSpPr>
      <dsp:spPr>
        <a:xfrm>
          <a:off x="5769418"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Reordering to Mitigate 'Lost in the Middle' Effect</a:t>
          </a:r>
        </a:p>
      </dsp:txBody>
      <dsp:txXfrm>
        <a:off x="5769418" y="1749872"/>
        <a:ext cx="2499755" cy="1499853"/>
      </dsp:txXfrm>
    </dsp:sp>
    <dsp:sp modelId="{12DEE21B-D43F-47FD-A9AE-26CB933C5191}">
      <dsp:nvSpPr>
        <dsp:cNvPr id="0" name=""/>
        <dsp:cNvSpPr/>
      </dsp:nvSpPr>
      <dsp:spPr>
        <a:xfrm>
          <a:off x="8519148"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Multiple Embeddings per Document</a:t>
          </a:r>
        </a:p>
      </dsp:txBody>
      <dsp:txXfrm>
        <a:off x="8519148" y="1749872"/>
        <a:ext cx="2499755" cy="1499853"/>
      </dsp:txXfrm>
    </dsp:sp>
    <dsp:sp modelId="{DA359324-4DB8-436F-9FF4-1473E0ACEA5C}">
      <dsp:nvSpPr>
        <dsp:cNvPr id="0" name=""/>
        <dsp:cNvSpPr/>
      </dsp:nvSpPr>
      <dsp:spPr>
        <a:xfrm>
          <a:off x="269957"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Chunk Retrieval for Complete Document Context</a:t>
          </a:r>
        </a:p>
      </dsp:txBody>
      <dsp:txXfrm>
        <a:off x="269957" y="3499701"/>
        <a:ext cx="2499755" cy="1499853"/>
      </dsp:txXfrm>
    </dsp:sp>
    <dsp:sp modelId="{7D78B9C0-C749-483E-A196-B899D90E7920}">
      <dsp:nvSpPr>
        <dsp:cNvPr id="0" name=""/>
        <dsp:cNvSpPr/>
      </dsp:nvSpPr>
      <dsp:spPr>
        <a:xfrm>
          <a:off x="3019687"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Metadata Filters</a:t>
          </a:r>
        </a:p>
      </dsp:txBody>
      <dsp:txXfrm>
        <a:off x="3019687" y="3499701"/>
        <a:ext cx="2499755" cy="1499853"/>
      </dsp:txXfrm>
    </dsp:sp>
    <dsp:sp modelId="{CE93433C-1352-4D2F-980C-866941FC22AE}">
      <dsp:nvSpPr>
        <dsp:cNvPr id="0" name=""/>
        <dsp:cNvSpPr/>
      </dsp:nvSpPr>
      <dsp:spPr>
        <a:xfrm>
          <a:off x="5769418"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Time-Weighted Retrieval</a:t>
          </a:r>
        </a:p>
      </dsp:txBody>
      <dsp:txXfrm>
        <a:off x="5769418" y="3499701"/>
        <a:ext cx="2499755" cy="1499853"/>
      </dsp:txXfrm>
    </dsp:sp>
    <dsp:sp modelId="{9A28BFC6-B4A5-4E4C-85B2-E6F3CECEB447}">
      <dsp:nvSpPr>
        <dsp:cNvPr id="0" name=""/>
        <dsp:cNvSpPr/>
      </dsp:nvSpPr>
      <dsp:spPr>
        <a:xfrm>
          <a:off x="8519148"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Hybrid Vector and Keyword Retrieval</a:t>
          </a:r>
        </a:p>
      </dsp:txBody>
      <dsp:txXfrm>
        <a:off x="8519148" y="3499701"/>
        <a:ext cx="2499755" cy="1499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BE8AF-9E3F-4268-8047-F74EFFBBAE37}">
      <dsp:nvSpPr>
        <dsp:cNvPr id="0" name=""/>
        <dsp:cNvSpPr/>
      </dsp:nvSpPr>
      <dsp:spPr>
        <a:xfrm>
          <a:off x="1048742" y="1207276"/>
          <a:ext cx="1477185" cy="14771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718BF-80A6-4194-AD76-2C13449502A5}">
      <dsp:nvSpPr>
        <dsp:cNvPr id="0" name=""/>
        <dsp:cNvSpPr/>
      </dsp:nvSpPr>
      <dsp:spPr>
        <a:xfrm>
          <a:off x="146017"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 vector store retriever is a retriever that uses a vector store to retrieve documents.</a:t>
          </a:r>
        </a:p>
      </dsp:txBody>
      <dsp:txXfrm>
        <a:off x="146017" y="3072321"/>
        <a:ext cx="3282634" cy="720000"/>
      </dsp:txXfrm>
    </dsp:sp>
    <dsp:sp modelId="{85DE8915-B523-44DD-8D9A-941E5EE8EA58}">
      <dsp:nvSpPr>
        <dsp:cNvPr id="0" name=""/>
        <dsp:cNvSpPr/>
      </dsp:nvSpPr>
      <dsp:spPr>
        <a:xfrm>
          <a:off x="4905837" y="1207276"/>
          <a:ext cx="1477185" cy="14771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049BD-9C4D-4A4D-AC52-8F4DAAF65B46}">
      <dsp:nvSpPr>
        <dsp:cNvPr id="0" name=""/>
        <dsp:cNvSpPr/>
      </dsp:nvSpPr>
      <dsp:spPr>
        <a:xfrm>
          <a:off x="4003113"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It is a lightweight wrapper around the vector store class to make it conform to the retriever interface.</a:t>
          </a:r>
        </a:p>
      </dsp:txBody>
      <dsp:txXfrm>
        <a:off x="4003113" y="3072321"/>
        <a:ext cx="3282634" cy="720000"/>
      </dsp:txXfrm>
    </dsp:sp>
    <dsp:sp modelId="{D10C5FFD-CF76-4956-ACD6-7899C14C709B}">
      <dsp:nvSpPr>
        <dsp:cNvPr id="0" name=""/>
        <dsp:cNvSpPr/>
      </dsp:nvSpPr>
      <dsp:spPr>
        <a:xfrm>
          <a:off x="8762933" y="1207276"/>
          <a:ext cx="1477185" cy="14771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1E433-F623-4AB4-9117-E16D5E54732E}">
      <dsp:nvSpPr>
        <dsp:cNvPr id="0" name=""/>
        <dsp:cNvSpPr/>
      </dsp:nvSpPr>
      <dsp:spPr>
        <a:xfrm>
          <a:off x="7860208"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It uses the search methods implemented by a vector store, like similarity search and MMR, to query the texts.</a:t>
          </a:r>
        </a:p>
      </dsp:txBody>
      <dsp:txXfrm>
        <a:off x="7860208" y="3072321"/>
        <a:ext cx="3282634"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24.png"/><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Data Retrieval</a:t>
            </a:r>
            <a:endParaRPr dirty="0"/>
          </a:p>
          <a:p>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Maximum Marginal Relevance Retrieval</a:t>
            </a:r>
          </a:p>
        </p:txBody>
      </p:sp>
      <p:sp>
        <p:nvSpPr>
          <p:cNvPr id="3" name="Content Placeholder 2"/>
          <p:cNvSpPr>
            <a:spLocks noGrp="1"/>
          </p:cNvSpPr>
          <p:nvPr>
            <p:ph idx="1"/>
          </p:nvPr>
        </p:nvSpPr>
        <p:spPr/>
        <p:txBody>
          <a:bodyPr/>
          <a:lstStyle/>
          <a:p>
            <a:endParaRPr dirty="0"/>
          </a:p>
          <a:p>
            <a:pPr>
              <a:defRPr sz="1800">
                <a:solidFill>
                  <a:srgbClr val="000000"/>
                </a:solidFill>
              </a:defRPr>
            </a:pPr>
            <a:r>
              <a:rPr dirty="0"/>
              <a:t>Search Type Specification:</a:t>
            </a:r>
          </a:p>
          <a:p>
            <a:pPr lvl="1">
              <a:defRPr sz="1800">
                <a:solidFill>
                  <a:srgbClr val="000000"/>
                </a:solidFill>
              </a:defRPr>
            </a:pPr>
            <a:r>
              <a:rPr dirty="0"/>
              <a:t>By default, the vector store retriever uses similarity search.</a:t>
            </a:r>
          </a:p>
          <a:p>
            <a:pPr lvl="1">
              <a:defRPr sz="1800">
                <a:solidFill>
                  <a:srgbClr val="000000"/>
                </a:solidFill>
              </a:defRPr>
            </a:pPr>
            <a:r>
              <a:rPr dirty="0"/>
              <a:t>If supported by the underlying vector store, you can use Maximum Marginal Relevance (MMR).</a:t>
            </a:r>
          </a:p>
          <a:p>
            <a:pPr>
              <a:defRPr sz="1800">
                <a:solidFill>
                  <a:srgbClr val="000000"/>
                </a:solidFill>
              </a:defRPr>
            </a:pPr>
            <a:endParaRPr dirty="0"/>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Example Code:</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r>
              <a:rPr sz="1400" dirty="0" err="1">
                <a:latin typeface="Aptos Mono" panose="020B0009020202020204" pitchFamily="49" charset="0"/>
              </a:rPr>
              <a:t>search_type</a:t>
            </a:r>
            <a:r>
              <a:rPr sz="1400" dirty="0">
                <a:latin typeface="Aptos Mono" panose="020B0009020202020204" pitchFamily="49" charset="0"/>
              </a:rPr>
              <a:t>="</a:t>
            </a:r>
            <a:r>
              <a:rPr sz="1400" dirty="0" err="1">
                <a:latin typeface="Aptos Mono" panose="020B0009020202020204" pitchFamily="49" charset="0"/>
              </a:rPr>
              <a:t>mmr</a:t>
            </a: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p:txBody>
      </p:sp>
      <p:pic>
        <p:nvPicPr>
          <p:cNvPr id="4" name="Picture 3">
            <a:extLst>
              <a:ext uri="{FF2B5EF4-FFF2-40B4-BE49-F238E27FC236}">
                <a16:creationId xmlns:a16="http://schemas.microsoft.com/office/drawing/2014/main" id="{2D631155-A8E1-60E1-B89B-C0AA96F2BBC8}"/>
              </a:ext>
            </a:extLst>
          </p:cNvPr>
          <p:cNvPicPr>
            <a:picLocks noChangeAspect="1"/>
          </p:cNvPicPr>
          <p:nvPr/>
        </p:nvPicPr>
        <p:blipFill>
          <a:blip r:embed="rId2"/>
          <a:stretch>
            <a:fillRect/>
          </a:stretch>
        </p:blipFill>
        <p:spPr>
          <a:xfrm>
            <a:off x="11222692" y="197225"/>
            <a:ext cx="512108" cy="5121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Search Parameters</a:t>
            </a:r>
          </a:p>
        </p:txBody>
      </p:sp>
      <p:sp>
        <p:nvSpPr>
          <p:cNvPr id="3" name="Content Placeholder 2"/>
          <p:cNvSpPr>
            <a:spLocks noGrp="1"/>
          </p:cNvSpPr>
          <p:nvPr>
            <p:ph idx="1"/>
          </p:nvPr>
        </p:nvSpPr>
        <p:spPr/>
        <p:txBody>
          <a:bodyPr>
            <a:normAutofit/>
          </a:bodyPr>
          <a:lstStyle/>
          <a:p>
            <a:pPr>
              <a:defRPr sz="1800">
                <a:solidFill>
                  <a:srgbClr val="000000"/>
                </a:solidFill>
              </a:defRPr>
            </a:pPr>
            <a:r>
              <a:rPr dirty="0"/>
              <a:t>Similarity Score Threshold Retrieval:</a:t>
            </a:r>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Set a similarity score threshold to only return documents with a score above a specified threshold.</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    </a:t>
            </a:r>
            <a:r>
              <a:rPr sz="1400" dirty="0" err="1">
                <a:latin typeface="Aptos Mono" panose="020B0009020202020204" pitchFamily="49" charset="0"/>
              </a:rPr>
              <a:t>search_type</a:t>
            </a:r>
            <a:r>
              <a:rPr sz="1400" dirty="0">
                <a:latin typeface="Aptos Mono" panose="020B0009020202020204" pitchFamily="49" charset="0"/>
              </a:rPr>
              <a:t>="</a:t>
            </a:r>
            <a:r>
              <a:rPr sz="1400" dirty="0" err="1">
                <a:latin typeface="Aptos Mono" panose="020B0009020202020204" pitchFamily="49" charset="0"/>
              </a:rPr>
              <a:t>similarity_score_threshold</a:t>
            </a:r>
            <a:r>
              <a:rPr sz="1400" dirty="0">
                <a:latin typeface="Aptos Mono" panose="020B0009020202020204" pitchFamily="49" charset="0"/>
              </a:rPr>
              <a:t>", </a:t>
            </a:r>
            <a:r>
              <a:rPr sz="1400" dirty="0" err="1">
                <a:latin typeface="Aptos Mono" panose="020B0009020202020204" pitchFamily="49" charset="0"/>
              </a:rPr>
              <a:t>search_kwargs</a:t>
            </a:r>
            <a:r>
              <a:rPr sz="1400" dirty="0">
                <a:latin typeface="Aptos Mono" panose="020B0009020202020204" pitchFamily="49" charset="0"/>
              </a:rPr>
              <a:t>={"</a:t>
            </a:r>
            <a:r>
              <a:rPr sz="1400" dirty="0" err="1">
                <a:latin typeface="Aptos Mono" panose="020B0009020202020204" pitchFamily="49" charset="0"/>
              </a:rPr>
              <a:t>score_threshold</a:t>
            </a:r>
            <a:r>
              <a:rPr sz="1400" dirty="0">
                <a:latin typeface="Aptos Mono" panose="020B0009020202020204" pitchFamily="49" charset="0"/>
              </a:rPr>
              <a:t>": 0.5}</a:t>
            </a:r>
          </a:p>
          <a:p>
            <a:pPr marL="0" indent="0">
              <a:buNone/>
              <a:defRPr sz="1800">
                <a:solidFill>
                  <a:srgbClr val="000000"/>
                </a:solidFill>
              </a:defRPr>
            </a:pP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a:p>
            <a:pPr marL="0" indent="0">
              <a:buNone/>
              <a:defRPr sz="1800">
                <a:solidFill>
                  <a:srgbClr val="000000"/>
                </a:solidFill>
              </a:defRPr>
            </a:pPr>
            <a:endParaRPr sz="1400" dirty="0">
              <a:latin typeface="Aptos Mono" panose="020B0009020202020204" pitchFamily="49" charset="0"/>
            </a:endParaRPr>
          </a:p>
          <a:p>
            <a:pPr>
              <a:defRPr sz="1800">
                <a:solidFill>
                  <a:srgbClr val="000000"/>
                </a:solidFill>
              </a:defRPr>
            </a:pPr>
            <a:r>
              <a:rPr dirty="0"/>
              <a:t>Specifying Top-K:</a:t>
            </a:r>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Limit the number of documents returned by the retriever using top-k.</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r>
              <a:rPr sz="1400" dirty="0" err="1">
                <a:latin typeface="Aptos Mono" panose="020B0009020202020204" pitchFamily="49" charset="0"/>
              </a:rPr>
              <a:t>search_kwargs</a:t>
            </a:r>
            <a:r>
              <a:rPr sz="1400" dirty="0">
                <a:latin typeface="Aptos Mono" panose="020B0009020202020204" pitchFamily="49" charset="0"/>
              </a:rPr>
              <a:t>={"k": 1})</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a:p>
            <a:pPr marL="0" indent="0">
              <a:buNone/>
              <a:defRPr sz="1800">
                <a:solidFill>
                  <a:srgbClr val="000000"/>
                </a:solidFill>
              </a:defRPr>
            </a:pPr>
            <a:r>
              <a:rPr sz="1400" dirty="0" err="1">
                <a:latin typeface="Aptos Mono" panose="020B0009020202020204" pitchFamily="49" charset="0"/>
              </a:rPr>
              <a:t>len</a:t>
            </a:r>
            <a:r>
              <a:rPr sz="1400" dirty="0">
                <a:latin typeface="Aptos Mono" panose="020B0009020202020204" pitchFamily="49" charset="0"/>
              </a:rPr>
              <a:t>(docs)</a:t>
            </a:r>
          </a:p>
        </p:txBody>
      </p:sp>
      <p:pic>
        <p:nvPicPr>
          <p:cNvPr id="4" name="Picture 3">
            <a:extLst>
              <a:ext uri="{FF2B5EF4-FFF2-40B4-BE49-F238E27FC236}">
                <a16:creationId xmlns:a16="http://schemas.microsoft.com/office/drawing/2014/main" id="{B18F7105-97F9-9B5E-16B3-C360521B8553}"/>
              </a:ext>
            </a:extLst>
          </p:cNvPr>
          <p:cNvPicPr>
            <a:picLocks noChangeAspect="1"/>
          </p:cNvPicPr>
          <p:nvPr/>
        </p:nvPicPr>
        <p:blipFill>
          <a:blip r:embed="rId2"/>
          <a:stretch>
            <a:fillRect/>
          </a:stretch>
        </p:blipFill>
        <p:spPr>
          <a:xfrm>
            <a:off x="11222692" y="197225"/>
            <a:ext cx="512108" cy="51210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1B7AF0-4F59-3D31-10F1-7FD2D4CF9802}"/>
              </a:ext>
            </a:extLst>
          </p:cNvPr>
          <p:cNvSpPr>
            <a:spLocks noGrp="1"/>
          </p:cNvSpPr>
          <p:nvPr>
            <p:ph type="body" sz="quarter" idx="22"/>
          </p:nvPr>
        </p:nvSpPr>
        <p:spPr/>
        <p:txBody>
          <a:bodyPr/>
          <a:lstStyle/>
          <a:p>
            <a:r>
              <a:rPr lang="en-US" dirty="0"/>
              <a:t>Q&amp;A</a:t>
            </a:r>
          </a:p>
        </p:txBody>
      </p:sp>
      <p:sp>
        <p:nvSpPr>
          <p:cNvPr id="5" name="Footer Placeholder 4">
            <a:extLst>
              <a:ext uri="{FF2B5EF4-FFF2-40B4-BE49-F238E27FC236}">
                <a16:creationId xmlns:a16="http://schemas.microsoft.com/office/drawing/2014/main" id="{E839C001-CED1-8EAF-279D-2BC84BF01967}"/>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D9E9B1A-F599-3186-3341-BD1F1B0C2F20}"/>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12</a:t>
            </a:fld>
            <a:endParaRPr lang="en-US"/>
          </a:p>
        </p:txBody>
      </p:sp>
    </p:spTree>
    <p:extLst>
      <p:ext uri="{BB962C8B-B14F-4D97-AF65-F5344CB8AC3E}">
        <p14:creationId xmlns:p14="http://schemas.microsoft.com/office/powerpoint/2010/main" val="844407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a:t>
            </a:r>
            <a:r>
              <a:rPr lang="fr-FR" sz="1400" dirty="0">
                <a:latin typeface="Aptos Mono" panose="020B0009020202020204" pitchFamily="49" charset="0"/>
              </a:rPr>
              <a:t>5</a:t>
            </a:r>
            <a:r>
              <a:rPr lang="fr-FR" sz="1400" b="0" dirty="0">
                <a:effectLst/>
                <a:latin typeface="Aptos Mono" panose="020B0009020202020204" pitchFamily="49" charset="0"/>
              </a:rPr>
              <a:t>-</a:t>
            </a:r>
            <a:r>
              <a:rPr lang="fr-FR" sz="1400" dirty="0">
                <a:latin typeface="Aptos Mono" panose="020B0009020202020204" pitchFamily="49" charset="0"/>
              </a:rPr>
              <a:t>intro-data-retrieval</a:t>
            </a:r>
            <a:endParaRPr lang="fr-FR" sz="1400" b="0" dirty="0">
              <a:effectLst/>
              <a:latin typeface="Aptos Mono" panose="020B000902020202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2EDD0D-7A8A-3C7B-AA73-E1E414660939}"/>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14" name="Table Placeholder 13">
            <a:extLst>
              <a:ext uri="{FF2B5EF4-FFF2-40B4-BE49-F238E27FC236}">
                <a16:creationId xmlns:a16="http://schemas.microsoft.com/office/drawing/2014/main" id="{678F9D7A-7186-3256-D1F3-E8E3C4BFBC34}"/>
              </a:ext>
            </a:extLst>
          </p:cNvPr>
          <p:cNvSpPr>
            <a:spLocks noGrp="1"/>
          </p:cNvSpPr>
          <p:nvPr>
            <p:ph type="tbl" sz="quarter" idx="13"/>
          </p:nvPr>
        </p:nvSpPr>
        <p:spPr/>
        <p:txBody>
          <a:bodyPr/>
          <a:lstStyle/>
          <a:p>
            <a:r>
              <a:rPr lang="en-US" dirty="0"/>
              <a:t>Vector Store Retrieval Process</a:t>
            </a:r>
          </a:p>
          <a:p>
            <a:r>
              <a:rPr lang="en-US" dirty="0"/>
              <a:t>Vector Store vs Structure Database</a:t>
            </a:r>
          </a:p>
          <a:p>
            <a:r>
              <a:rPr lang="en-US" dirty="0"/>
              <a:t>Retrieval Techniques</a:t>
            </a:r>
          </a:p>
          <a:p>
            <a:r>
              <a:rPr lang="en-US" dirty="0"/>
              <a:t>LangChain Vector Store Retriever</a:t>
            </a:r>
          </a:p>
          <a:p>
            <a:r>
              <a:rPr lang="en-US" dirty="0"/>
              <a:t>Vector Store Search Parameter</a:t>
            </a:r>
          </a:p>
        </p:txBody>
      </p:sp>
      <p:sp>
        <p:nvSpPr>
          <p:cNvPr id="4" name="Footer Placeholder 3">
            <a:extLst>
              <a:ext uri="{FF2B5EF4-FFF2-40B4-BE49-F238E27FC236}">
                <a16:creationId xmlns:a16="http://schemas.microsoft.com/office/drawing/2014/main" id="{C2E758BA-C882-4FCE-A0A1-0C3ADEC14B00}"/>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370868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2F666AE-3A60-9B41-EFB5-27DD2E795F9B}"/>
              </a:ext>
            </a:extLst>
          </p:cNvPr>
          <p:cNvSpPr>
            <a:spLocks noGrp="1"/>
          </p:cNvSpPr>
          <p:nvPr>
            <p:ph type="title"/>
          </p:nvPr>
        </p:nvSpPr>
        <p:spPr>
          <a:xfrm>
            <a:off x="6248400" y="365125"/>
            <a:ext cx="5105400" cy="2579692"/>
          </a:xfrm>
        </p:spPr>
        <p:txBody>
          <a:bodyPr anchor="b">
            <a:normAutofit/>
          </a:bodyPr>
          <a:lstStyle/>
          <a:p>
            <a:r>
              <a:rPr lang="en-US" dirty="0"/>
              <a:t>Vector Store Retrieval</a:t>
            </a:r>
          </a:p>
        </p:txBody>
      </p:sp>
      <p:pic>
        <p:nvPicPr>
          <p:cNvPr id="10" name="Picture 9">
            <a:extLst>
              <a:ext uri="{FF2B5EF4-FFF2-40B4-BE49-F238E27FC236}">
                <a16:creationId xmlns:a16="http://schemas.microsoft.com/office/drawing/2014/main" id="{5647CFC1-9FC4-2A51-01AE-6BCFE6DC71CC}"/>
              </a:ext>
            </a:extLst>
          </p:cNvPr>
          <p:cNvPicPr>
            <a:picLocks noChangeAspect="1"/>
          </p:cNvPicPr>
          <p:nvPr/>
        </p:nvPicPr>
        <p:blipFill>
          <a:blip r:embed="rId2"/>
          <a:srcRect l="1685" r="1825" b="1"/>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11" name="Picture 10">
            <a:extLst>
              <a:ext uri="{FF2B5EF4-FFF2-40B4-BE49-F238E27FC236}">
                <a16:creationId xmlns:a16="http://schemas.microsoft.com/office/drawing/2014/main" id="{EEA3AE34-F72D-F4C5-2A8D-B650B27A334D}"/>
              </a:ext>
            </a:extLst>
          </p:cNvPr>
          <p:cNvPicPr>
            <a:picLocks noChangeAspect="1"/>
          </p:cNvPicPr>
          <p:nvPr/>
        </p:nvPicPr>
        <p:blipFill>
          <a:blip r:embed="rId3"/>
          <a:srcRect t="17812" r="-2" b="19300"/>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9" name="Content Placeholder 8">
            <a:extLst>
              <a:ext uri="{FF2B5EF4-FFF2-40B4-BE49-F238E27FC236}">
                <a16:creationId xmlns:a16="http://schemas.microsoft.com/office/drawing/2014/main" id="{69EA1C2D-F128-9F4B-AB3B-85C9B8E21AF2}"/>
              </a:ext>
            </a:extLst>
          </p:cNvPr>
          <p:cNvSpPr>
            <a:spLocks noGrp="1"/>
          </p:cNvSpPr>
          <p:nvPr>
            <p:ph idx="1"/>
          </p:nvPr>
        </p:nvSpPr>
        <p:spPr>
          <a:xfrm>
            <a:off x="6248399" y="3124205"/>
            <a:ext cx="5105400" cy="3052757"/>
          </a:xfrm>
        </p:spPr>
        <p:txBody>
          <a:bodyPr>
            <a:normAutofit/>
          </a:bodyPr>
          <a:lstStyle/>
          <a:p>
            <a:pPr marL="0" indent="0">
              <a:buNone/>
            </a:pPr>
            <a:r>
              <a:rPr lang="en-US" sz="1400" dirty="0"/>
              <a:t>Imagine you have a really big box of LEGO pieces, but instead of sorting them by color or size, you sort them by how similar they are to each other in shape and feel. A </a:t>
            </a:r>
            <a:r>
              <a:rPr lang="en-US" sz="1400" b="1" dirty="0"/>
              <a:t>vector store </a:t>
            </a:r>
            <a:r>
              <a:rPr lang="en-US" sz="1400" dirty="0"/>
              <a:t>is like that: it helps you find things that are similar based on their "meaning." </a:t>
            </a:r>
          </a:p>
          <a:p>
            <a:endParaRPr lang="en-US" sz="1400" dirty="0"/>
          </a:p>
          <a:p>
            <a:pPr marL="0" indent="0">
              <a:buNone/>
            </a:pPr>
            <a:r>
              <a:rPr lang="en-US" sz="1400" dirty="0"/>
              <a:t>When you want to find something, you tell the vector store what you’re looking for, and it finds the pieces (or documents) that are most like what you asked for. It doesn't look for exact matches; instead, it looks for pieces that are close in meaning, like if you said, "Find something that looks like a spaceship." It would find all the LEGO pieces that could be used to build a spaceship, even if they aren’t exactly the same.</a:t>
            </a:r>
          </a:p>
        </p:txBody>
      </p:sp>
      <p:sp>
        <p:nvSpPr>
          <p:cNvPr id="4" name="Footer Placeholder 3">
            <a:extLst>
              <a:ext uri="{FF2B5EF4-FFF2-40B4-BE49-F238E27FC236}">
                <a16:creationId xmlns:a16="http://schemas.microsoft.com/office/drawing/2014/main" id="{12C5DBA1-ED3C-2676-B72C-68AEA7F10A55}"/>
              </a:ext>
            </a:extLst>
          </p:cNvPr>
          <p:cNvSpPr>
            <a:spLocks noGrp="1"/>
          </p:cNvSpPr>
          <p:nvPr>
            <p:ph type="ftr" sz="quarter" idx="11"/>
          </p:nvPr>
        </p:nvSpPr>
        <p:spPr>
          <a:xfrm>
            <a:off x="6248398" y="6356350"/>
            <a:ext cx="3960877" cy="365125"/>
          </a:xfrm>
        </p:spPr>
        <p:txBody>
          <a:bodyPr>
            <a:normAutofit/>
          </a:bodyPr>
          <a:lstStyle/>
          <a:p>
            <a:pPr algn="l">
              <a:lnSpc>
                <a:spcPct val="90000"/>
              </a:lnSpc>
              <a:spcAft>
                <a:spcPts val="600"/>
              </a:spcAft>
            </a:pPr>
            <a:r>
              <a:rPr lang="en-US" sz="900"/>
              <a:t>Copyright © 2024 Accelerated Innovation Group. All rights reserved.</a:t>
            </a:r>
          </a:p>
        </p:txBody>
      </p:sp>
      <p:sp>
        <p:nvSpPr>
          <p:cNvPr id="2" name="Slide Number Placeholder 1">
            <a:extLst>
              <a:ext uri="{FF2B5EF4-FFF2-40B4-BE49-F238E27FC236}">
                <a16:creationId xmlns:a16="http://schemas.microsoft.com/office/drawing/2014/main" id="{C6C1BFA2-5C1D-7A57-B38C-E15D5BE98136}"/>
              </a:ext>
            </a:extLst>
          </p:cNvPr>
          <p:cNvSpPr>
            <a:spLocks noGrp="1"/>
          </p:cNvSpPr>
          <p:nvPr>
            <p:ph type="sldNum" sz="quarter" idx="12"/>
          </p:nvPr>
        </p:nvSpPr>
        <p:spPr>
          <a:xfrm>
            <a:off x="10209276" y="6356350"/>
            <a:ext cx="1144524" cy="365125"/>
          </a:xfrm>
        </p:spPr>
        <p:txBody>
          <a:bodyPr>
            <a:normAutofit/>
          </a:bodyPr>
          <a:lstStyle/>
          <a:p>
            <a:pPr>
              <a:spcAft>
                <a:spcPts val="600"/>
              </a:spcAft>
            </a:pPr>
            <a:fld id="{56E42921-B966-4A62-852C-F7CA714BA7DB}" type="slidenum">
              <a:rPr lang="en-US"/>
              <a:pPr>
                <a:spcAft>
                  <a:spcPts val="600"/>
                </a:spcAft>
              </a:pPr>
              <a:t>3</a:t>
            </a:fld>
            <a:endParaRPr lang="en-US"/>
          </a:p>
        </p:txBody>
      </p:sp>
      <p:pic>
        <p:nvPicPr>
          <p:cNvPr id="3" name="Picture 2">
            <a:extLst>
              <a:ext uri="{FF2B5EF4-FFF2-40B4-BE49-F238E27FC236}">
                <a16:creationId xmlns:a16="http://schemas.microsoft.com/office/drawing/2014/main" id="{82D6A94A-B9B8-00D4-D13A-A0401DE8B1D0}"/>
              </a:ext>
            </a:extLst>
          </p:cNvPr>
          <p:cNvPicPr>
            <a:picLocks noChangeAspect="1"/>
          </p:cNvPicPr>
          <p:nvPr/>
        </p:nvPicPr>
        <p:blipFill>
          <a:blip r:embed="rId4"/>
          <a:stretch>
            <a:fillRect/>
          </a:stretch>
        </p:blipFill>
        <p:spPr>
          <a:xfrm>
            <a:off x="11241010" y="228600"/>
            <a:ext cx="512108" cy="512108"/>
          </a:xfrm>
          <a:prstGeom prst="rect">
            <a:avLst/>
          </a:prstGeom>
        </p:spPr>
      </p:pic>
    </p:spTree>
    <p:extLst>
      <p:ext uri="{BB962C8B-B14F-4D97-AF65-F5344CB8AC3E}">
        <p14:creationId xmlns:p14="http://schemas.microsoft.com/office/powerpoint/2010/main" val="1619932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A26192A-7825-EA8D-5652-FD288BE2B4FD}"/>
              </a:ext>
            </a:extLst>
          </p:cNvPr>
          <p:cNvSpPr>
            <a:spLocks noGrp="1"/>
          </p:cNvSpPr>
          <p:nvPr>
            <p:ph type="ftr" sz="quarter" idx="11"/>
          </p:nvPr>
        </p:nvSpPr>
        <p:spPr>
          <a:xfrm rot="5400000">
            <a:off x="-1828800" y="2002536"/>
            <a:ext cx="4114800" cy="365125"/>
          </a:xfrm>
        </p:spPr>
        <p:txBody>
          <a:bodyPr>
            <a:normAutofit/>
          </a:bodyPr>
          <a:lstStyle/>
          <a:p>
            <a:pPr algn="l">
              <a:lnSpc>
                <a:spcPct val="90000"/>
              </a:lnSpc>
              <a:spcAft>
                <a:spcPts val="600"/>
              </a:spcAft>
            </a:pPr>
            <a:r>
              <a:rPr lang="en-US" sz="900">
                <a:solidFill>
                  <a:srgbClr val="FFFFFF"/>
                </a:solidFill>
              </a:rPr>
              <a:t>Copyright © 2024 Accelerated Innovation Group. All rights reserved.</a:t>
            </a:r>
          </a:p>
        </p:txBody>
      </p:sp>
      <p:pic>
        <p:nvPicPr>
          <p:cNvPr id="9" name="Picture 8" descr="A diagram of a product&#10;&#10;Description automatically generated">
            <a:extLst>
              <a:ext uri="{FF2B5EF4-FFF2-40B4-BE49-F238E27FC236}">
                <a16:creationId xmlns:a16="http://schemas.microsoft.com/office/drawing/2014/main" id="{39C3237F-25DD-CD4B-6914-C584A2186834}"/>
              </a:ext>
            </a:extLst>
          </p:cNvPr>
          <p:cNvPicPr>
            <a:picLocks noChangeAspect="1"/>
          </p:cNvPicPr>
          <p:nvPr/>
        </p:nvPicPr>
        <p:blipFill>
          <a:blip r:embed="rId2"/>
          <a:stretch>
            <a:fillRect/>
          </a:stretch>
        </p:blipFill>
        <p:spPr>
          <a:xfrm>
            <a:off x="457200" y="1215771"/>
            <a:ext cx="11277600" cy="4426458"/>
          </a:xfrm>
          <a:prstGeom prst="rect">
            <a:avLst/>
          </a:prstGeom>
        </p:spPr>
      </p:pic>
      <p:sp>
        <p:nvSpPr>
          <p:cNvPr id="2" name="Slide Number Placeholder 1">
            <a:extLst>
              <a:ext uri="{FF2B5EF4-FFF2-40B4-BE49-F238E27FC236}">
                <a16:creationId xmlns:a16="http://schemas.microsoft.com/office/drawing/2014/main" id="{0E8C1EF0-8FA0-AD3C-CA5E-EFEC18F3C9E9}"/>
              </a:ext>
            </a:extLst>
          </p:cNvPr>
          <p:cNvSpPr>
            <a:spLocks noGrp="1"/>
          </p:cNvSpPr>
          <p:nvPr>
            <p:ph type="sldNum" sz="quarter" idx="12"/>
          </p:nvPr>
        </p:nvSpPr>
        <p:spPr>
          <a:xfrm>
            <a:off x="11704320" y="6455664"/>
            <a:ext cx="448056" cy="365125"/>
          </a:xfrm>
        </p:spPr>
        <p:txBody>
          <a:bodyPr>
            <a:normAutofit/>
          </a:bodyPr>
          <a:lstStyle/>
          <a:p>
            <a:pPr>
              <a:spcAft>
                <a:spcPts val="600"/>
              </a:spcAft>
            </a:pPr>
            <a:fld id="{56E42921-B966-4A62-852C-F7CA714BA7DB}" type="slidenum">
              <a:rPr lang="en-US" sz="1100">
                <a:solidFill>
                  <a:srgbClr val="FFFFFF"/>
                </a:solidFill>
              </a:rPr>
              <a:pPr>
                <a:spcAft>
                  <a:spcPts val="600"/>
                </a:spcAft>
              </a:pPr>
              <a:t>4</a:t>
            </a:fld>
            <a:endParaRPr lang="en-US" sz="1100">
              <a:solidFill>
                <a:srgbClr val="FFFFFF"/>
              </a:solidFill>
            </a:endParaRPr>
          </a:p>
        </p:txBody>
      </p:sp>
      <p:pic>
        <p:nvPicPr>
          <p:cNvPr id="3" name="Picture 2">
            <a:extLst>
              <a:ext uri="{FF2B5EF4-FFF2-40B4-BE49-F238E27FC236}">
                <a16:creationId xmlns:a16="http://schemas.microsoft.com/office/drawing/2014/main" id="{FD9C7D93-00C1-AAE6-F06B-089837C5B327}"/>
              </a:ext>
            </a:extLst>
          </p:cNvPr>
          <p:cNvPicPr>
            <a:picLocks noChangeAspect="1"/>
          </p:cNvPicPr>
          <p:nvPr/>
        </p:nvPicPr>
        <p:blipFill>
          <a:blip r:embed="rId3">
            <a:lum bright="70000" contrast="-70000"/>
          </a:blip>
          <a:stretch>
            <a:fillRect/>
          </a:stretch>
        </p:blipFill>
        <p:spPr>
          <a:xfrm>
            <a:off x="11302858" y="277512"/>
            <a:ext cx="512108" cy="512108"/>
          </a:xfrm>
          <a:prstGeom prst="rect">
            <a:avLst/>
          </a:prstGeom>
        </p:spPr>
      </p:pic>
    </p:spTree>
    <p:extLst>
      <p:ext uri="{BB962C8B-B14F-4D97-AF65-F5344CB8AC3E}">
        <p14:creationId xmlns:p14="http://schemas.microsoft.com/office/powerpoint/2010/main" val="3210224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6FC277F7-078A-3A8B-09C1-DBB8DD386537}"/>
              </a:ext>
            </a:extLst>
          </p:cNvPr>
          <p:cNvSpPr>
            <a:spLocks noGrp="1"/>
          </p:cNvSpPr>
          <p:nvPr>
            <p:ph type="dt" sz="half" idx="10"/>
          </p:nvPr>
        </p:nvSpPr>
        <p:spPr>
          <a:xfrm>
            <a:off x="643467" y="6356350"/>
            <a:ext cx="2743200" cy="365125"/>
          </a:xfrm>
        </p:spPr>
        <p:txBody>
          <a:bodyPr>
            <a:normAutofit lnSpcReduction="10000"/>
          </a:bodyPr>
          <a:lstStyle/>
          <a:p>
            <a:endParaRPr lang="en-US"/>
          </a:p>
        </p:txBody>
      </p:sp>
      <p:sp>
        <p:nvSpPr>
          <p:cNvPr id="3" name="Footer Placeholder 2">
            <a:extLst>
              <a:ext uri="{FF2B5EF4-FFF2-40B4-BE49-F238E27FC236}">
                <a16:creationId xmlns:a16="http://schemas.microsoft.com/office/drawing/2014/main" id="{BF7449E2-C758-C845-A081-35FEC524942F}"/>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900"/>
              <a:t>Copyright © 2024 Accelerated Innovation Group. All rights reserved.</a:t>
            </a:r>
          </a:p>
        </p:txBody>
      </p:sp>
      <p:sp>
        <p:nvSpPr>
          <p:cNvPr id="4" name="Slide Number Placeholder 3">
            <a:extLst>
              <a:ext uri="{FF2B5EF4-FFF2-40B4-BE49-F238E27FC236}">
                <a16:creationId xmlns:a16="http://schemas.microsoft.com/office/drawing/2014/main" id="{614AD586-1E9D-5D8C-75ED-739D8E9E9594}"/>
              </a:ext>
            </a:extLst>
          </p:cNvPr>
          <p:cNvSpPr>
            <a:spLocks noGrp="1"/>
          </p:cNvSpPr>
          <p:nvPr>
            <p:ph type="sldNum" sz="quarter" idx="12"/>
          </p:nvPr>
        </p:nvSpPr>
        <p:spPr>
          <a:xfrm>
            <a:off x="8805333" y="6356350"/>
            <a:ext cx="2743200" cy="365125"/>
          </a:xfrm>
        </p:spPr>
        <p:txBody>
          <a:bodyPr>
            <a:normAutofit/>
          </a:bodyPr>
          <a:lstStyle/>
          <a:p>
            <a:pPr>
              <a:spcAft>
                <a:spcPts val="600"/>
              </a:spcAft>
            </a:pPr>
            <a:fld id="{56E42921-B966-4A62-852C-F7CA714BA7DB}" type="slidenum">
              <a:rPr lang="en-US" smtClean="0"/>
              <a:pPr>
                <a:spcAft>
                  <a:spcPts val="600"/>
                </a:spcAft>
              </a:pPr>
              <a:t>5</a:t>
            </a:fld>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9D12B286-61C7-5DE4-143A-35A5B6AA7642}"/>
              </a:ext>
            </a:extLst>
          </p:cNvPr>
          <p:cNvGraphicFramePr>
            <a:graphicFrameLocks noGrp="1"/>
          </p:cNvGraphicFramePr>
          <p:nvPr>
            <p:extLst>
              <p:ext uri="{D42A27DB-BD31-4B8C-83A1-F6EECF244321}">
                <p14:modId xmlns:p14="http://schemas.microsoft.com/office/powerpoint/2010/main" val="1335795685"/>
              </p:ext>
            </p:extLst>
          </p:nvPr>
        </p:nvGraphicFramePr>
        <p:xfrm>
          <a:off x="643467" y="1185241"/>
          <a:ext cx="10905067" cy="5039021"/>
        </p:xfrm>
        <a:graphic>
          <a:graphicData uri="http://schemas.openxmlformats.org/drawingml/2006/table">
            <a:tbl>
              <a:tblPr firstRow="1" bandRow="1">
                <a:tableStyleId>{5C22544A-7EE6-4342-B048-85BDC9FD1C3A}</a:tableStyleId>
              </a:tblPr>
              <a:tblGrid>
                <a:gridCol w="3576156">
                  <a:extLst>
                    <a:ext uri="{9D8B030D-6E8A-4147-A177-3AD203B41FA5}">
                      <a16:colId xmlns:a16="http://schemas.microsoft.com/office/drawing/2014/main" val="198428991"/>
                    </a:ext>
                  </a:extLst>
                </a:gridCol>
                <a:gridCol w="3633433">
                  <a:extLst>
                    <a:ext uri="{9D8B030D-6E8A-4147-A177-3AD203B41FA5}">
                      <a16:colId xmlns:a16="http://schemas.microsoft.com/office/drawing/2014/main" val="2338347465"/>
                    </a:ext>
                  </a:extLst>
                </a:gridCol>
                <a:gridCol w="3695478">
                  <a:extLst>
                    <a:ext uri="{9D8B030D-6E8A-4147-A177-3AD203B41FA5}">
                      <a16:colId xmlns:a16="http://schemas.microsoft.com/office/drawing/2014/main" val="1745654732"/>
                    </a:ext>
                  </a:extLst>
                </a:gridCol>
              </a:tblGrid>
              <a:tr h="380958">
                <a:tc>
                  <a:txBody>
                    <a:bodyPr/>
                    <a:lstStyle/>
                    <a:p>
                      <a:pPr algn="l" fontAlgn="b"/>
                      <a:r>
                        <a:rPr lang="en-US" sz="2200" b="0" i="0" u="none" strike="noStrike">
                          <a:solidFill>
                            <a:schemeClr val="bg1"/>
                          </a:solidFill>
                          <a:effectLst/>
                          <a:latin typeface="+mn-lt"/>
                        </a:rPr>
                        <a:t>Aspect</a:t>
                      </a:r>
                    </a:p>
                  </a:txBody>
                  <a:tcPr marL="10341" marR="10341" marT="10341" marB="0" anchor="b"/>
                </a:tc>
                <a:tc>
                  <a:txBody>
                    <a:bodyPr/>
                    <a:lstStyle/>
                    <a:p>
                      <a:pPr algn="l" fontAlgn="b"/>
                      <a:r>
                        <a:rPr lang="en-US" sz="2200" b="0" i="0" u="none" strike="noStrike">
                          <a:solidFill>
                            <a:schemeClr val="bg1"/>
                          </a:solidFill>
                          <a:effectLst/>
                          <a:latin typeface="+mn-lt"/>
                        </a:rPr>
                        <a:t>Vector Store</a:t>
                      </a:r>
                    </a:p>
                  </a:txBody>
                  <a:tcPr marL="10341" marR="10341" marT="10341" marB="0" anchor="b"/>
                </a:tc>
                <a:tc>
                  <a:txBody>
                    <a:bodyPr/>
                    <a:lstStyle/>
                    <a:p>
                      <a:pPr algn="l" fontAlgn="b"/>
                      <a:r>
                        <a:rPr lang="en-US" sz="2200" b="0" i="0" u="none" strike="noStrike">
                          <a:solidFill>
                            <a:schemeClr val="bg1"/>
                          </a:solidFill>
                          <a:effectLst/>
                          <a:latin typeface="+mn-lt"/>
                        </a:rPr>
                        <a:t>SQL Database</a:t>
                      </a:r>
                    </a:p>
                  </a:txBody>
                  <a:tcPr marL="10341" marR="10341" marT="10341" marB="0" anchor="b"/>
                </a:tc>
                <a:extLst>
                  <a:ext uri="{0D108BD9-81ED-4DB2-BD59-A6C34878D82A}">
                    <a16:rowId xmlns:a16="http://schemas.microsoft.com/office/drawing/2014/main" val="931056475"/>
                  </a:ext>
                </a:extLst>
              </a:tr>
              <a:tr h="281685">
                <a:tc>
                  <a:txBody>
                    <a:bodyPr/>
                    <a:lstStyle/>
                    <a:p>
                      <a:pPr algn="l" fontAlgn="b"/>
                      <a:r>
                        <a:rPr lang="en-US" sz="1500" b="0" i="0" u="none" strike="noStrike">
                          <a:solidFill>
                            <a:srgbClr val="000000"/>
                          </a:solidFill>
                          <a:effectLst/>
                          <a:latin typeface="+mn-lt"/>
                        </a:rPr>
                        <a:t>Data Representation</a:t>
                      </a:r>
                    </a:p>
                  </a:txBody>
                  <a:tcPr marL="10341" marR="10341" marT="10341" marB="0" anchor="b"/>
                </a:tc>
                <a:tc>
                  <a:txBody>
                    <a:bodyPr/>
                    <a:lstStyle/>
                    <a:p>
                      <a:pPr algn="l" fontAlgn="b"/>
                      <a:r>
                        <a:rPr lang="en-US" sz="1500" b="0" i="0" u="none" strike="noStrike">
                          <a:solidFill>
                            <a:srgbClr val="000000"/>
                          </a:solidFill>
                          <a:effectLst/>
                          <a:latin typeface="+mn-lt"/>
                        </a:rPr>
                        <a:t>Embeddings - high-dimensional vectors</a:t>
                      </a:r>
                    </a:p>
                  </a:txBody>
                  <a:tcPr marL="10341" marR="10341" marT="10341" marB="0" anchor="b"/>
                </a:tc>
                <a:tc>
                  <a:txBody>
                    <a:bodyPr/>
                    <a:lstStyle/>
                    <a:p>
                      <a:pPr algn="l" fontAlgn="b"/>
                      <a:r>
                        <a:rPr lang="en-US" sz="1500" b="0" i="0" u="none" strike="noStrike">
                          <a:solidFill>
                            <a:srgbClr val="000000"/>
                          </a:solidFill>
                          <a:effectLst/>
                          <a:latin typeface="+mn-lt"/>
                        </a:rPr>
                        <a:t>Tabular form with rows and columns</a:t>
                      </a:r>
                    </a:p>
                  </a:txBody>
                  <a:tcPr marL="10341" marR="10341" marT="10341" marB="0" anchor="b"/>
                </a:tc>
                <a:extLst>
                  <a:ext uri="{0D108BD9-81ED-4DB2-BD59-A6C34878D82A}">
                    <a16:rowId xmlns:a16="http://schemas.microsoft.com/office/drawing/2014/main" val="2634042602"/>
                  </a:ext>
                </a:extLst>
              </a:tr>
              <a:tr h="513321">
                <a:tc>
                  <a:txBody>
                    <a:bodyPr/>
                    <a:lstStyle/>
                    <a:p>
                      <a:pPr algn="l" fontAlgn="b"/>
                      <a:r>
                        <a:rPr lang="en-US" sz="1500" b="0" i="0" u="none" strike="noStrike">
                          <a:solidFill>
                            <a:srgbClr val="000000"/>
                          </a:solidFill>
                          <a:effectLst/>
                          <a:latin typeface="+mn-lt"/>
                        </a:rPr>
                        <a:t>Query Type</a:t>
                      </a:r>
                    </a:p>
                  </a:txBody>
                  <a:tcPr marL="10341" marR="10341" marT="10341" marB="0" anchor="b"/>
                </a:tc>
                <a:tc>
                  <a:txBody>
                    <a:bodyPr/>
                    <a:lstStyle/>
                    <a:p>
                      <a:pPr algn="l" fontAlgn="b"/>
                      <a:r>
                        <a:rPr lang="en-US" sz="1500" b="0" i="0" u="none" strike="noStrike">
                          <a:solidFill>
                            <a:srgbClr val="000000"/>
                          </a:solidFill>
                          <a:effectLst/>
                          <a:latin typeface="+mn-lt"/>
                        </a:rPr>
                        <a:t>Similarity-based queries (e.g., cosine similarity, MMR)</a:t>
                      </a:r>
                    </a:p>
                  </a:txBody>
                  <a:tcPr marL="10341" marR="10341" marT="10341" marB="0" anchor="b"/>
                </a:tc>
                <a:tc>
                  <a:txBody>
                    <a:bodyPr/>
                    <a:lstStyle/>
                    <a:p>
                      <a:pPr algn="l" fontAlgn="b"/>
                      <a:r>
                        <a:rPr lang="en-US" sz="1500" b="0" i="0" u="none" strike="noStrike">
                          <a:solidFill>
                            <a:srgbClr val="000000"/>
                          </a:solidFill>
                          <a:effectLst/>
                          <a:latin typeface="+mn-lt"/>
                        </a:rPr>
                        <a:t>SQL queries (e.g., exact matches, conditions)</a:t>
                      </a:r>
                    </a:p>
                  </a:txBody>
                  <a:tcPr marL="10341" marR="10341" marT="10341" marB="0" anchor="b"/>
                </a:tc>
                <a:extLst>
                  <a:ext uri="{0D108BD9-81ED-4DB2-BD59-A6C34878D82A}">
                    <a16:rowId xmlns:a16="http://schemas.microsoft.com/office/drawing/2014/main" val="2644061735"/>
                  </a:ext>
                </a:extLst>
              </a:tr>
              <a:tr h="513321">
                <a:tc>
                  <a:txBody>
                    <a:bodyPr/>
                    <a:lstStyle/>
                    <a:p>
                      <a:pPr algn="l" fontAlgn="b"/>
                      <a:r>
                        <a:rPr lang="en-US" sz="1500" b="0" i="0" u="none" strike="noStrike">
                          <a:solidFill>
                            <a:srgbClr val="000000"/>
                          </a:solidFill>
                          <a:effectLst/>
                          <a:latin typeface="+mn-lt"/>
                        </a:rPr>
                        <a:t>Use Case</a:t>
                      </a:r>
                    </a:p>
                  </a:txBody>
                  <a:tcPr marL="10341" marR="10341" marT="10341" marB="0" anchor="b"/>
                </a:tc>
                <a:tc>
                  <a:txBody>
                    <a:bodyPr/>
                    <a:lstStyle/>
                    <a:p>
                      <a:pPr algn="l" fontAlgn="b"/>
                      <a:r>
                        <a:rPr lang="en-US" sz="1500" b="0" i="0" u="none" strike="noStrike">
                          <a:solidFill>
                            <a:srgbClr val="000000"/>
                          </a:solidFill>
                          <a:effectLst/>
                          <a:latin typeface="+mn-lt"/>
                        </a:rPr>
                        <a:t>Unstructured data, NLP applications, semantic search</a:t>
                      </a:r>
                    </a:p>
                  </a:txBody>
                  <a:tcPr marL="10341" marR="10341" marT="10341" marB="0" anchor="b"/>
                </a:tc>
                <a:tc>
                  <a:txBody>
                    <a:bodyPr/>
                    <a:lstStyle/>
                    <a:p>
                      <a:pPr algn="l" fontAlgn="b"/>
                      <a:r>
                        <a:rPr lang="en-US" sz="1500" b="0" i="0" u="none" strike="noStrike">
                          <a:solidFill>
                            <a:srgbClr val="000000"/>
                          </a:solidFill>
                          <a:effectLst/>
                          <a:latin typeface="+mn-lt"/>
                        </a:rPr>
                        <a:t>Structured data, transactional systems, reporting</a:t>
                      </a:r>
                    </a:p>
                  </a:txBody>
                  <a:tcPr marL="10341" marR="10341" marT="10341" marB="0" anchor="b"/>
                </a:tc>
                <a:extLst>
                  <a:ext uri="{0D108BD9-81ED-4DB2-BD59-A6C34878D82A}">
                    <a16:rowId xmlns:a16="http://schemas.microsoft.com/office/drawing/2014/main" val="665548941"/>
                  </a:ext>
                </a:extLst>
              </a:tr>
              <a:tr h="513321">
                <a:tc>
                  <a:txBody>
                    <a:bodyPr/>
                    <a:lstStyle/>
                    <a:p>
                      <a:pPr algn="l" fontAlgn="b"/>
                      <a:r>
                        <a:rPr lang="en-US" sz="1500" b="0" i="0" u="none" strike="noStrike">
                          <a:solidFill>
                            <a:srgbClr val="000000"/>
                          </a:solidFill>
                          <a:effectLst/>
                          <a:latin typeface="+mn-lt"/>
                        </a:rPr>
                        <a:t>Indexing and Retrieval Mechanism</a:t>
                      </a:r>
                    </a:p>
                  </a:txBody>
                  <a:tcPr marL="10341" marR="10341" marT="10341" marB="0" anchor="b"/>
                </a:tc>
                <a:tc>
                  <a:txBody>
                    <a:bodyPr/>
                    <a:lstStyle/>
                    <a:p>
                      <a:pPr algn="l" fontAlgn="b"/>
                      <a:r>
                        <a:rPr lang="en-US" sz="1500" b="0" i="0" u="none" strike="noStrike">
                          <a:solidFill>
                            <a:srgbClr val="000000"/>
                          </a:solidFill>
                          <a:effectLst/>
                          <a:latin typeface="+mn-lt"/>
                        </a:rPr>
                        <a:t>Vector indexes like FAISS, Chroma, distance metrics (e.g., cosine similarity)</a:t>
                      </a:r>
                    </a:p>
                  </a:txBody>
                  <a:tcPr marL="10341" marR="10341" marT="10341" marB="0" anchor="b"/>
                </a:tc>
                <a:tc>
                  <a:txBody>
                    <a:bodyPr/>
                    <a:lstStyle/>
                    <a:p>
                      <a:pPr algn="l" fontAlgn="b"/>
                      <a:r>
                        <a:rPr lang="en-US" sz="1500" b="0" i="0" u="none" strike="noStrike">
                          <a:solidFill>
                            <a:srgbClr val="000000"/>
                          </a:solidFill>
                          <a:effectLst/>
                          <a:latin typeface="+mn-lt"/>
                        </a:rPr>
                        <a:t>B-trees or hash indexes, exact value or range-based retrieval</a:t>
                      </a:r>
                    </a:p>
                  </a:txBody>
                  <a:tcPr marL="10341" marR="10341" marT="10341" marB="0" anchor="b"/>
                </a:tc>
                <a:extLst>
                  <a:ext uri="{0D108BD9-81ED-4DB2-BD59-A6C34878D82A}">
                    <a16:rowId xmlns:a16="http://schemas.microsoft.com/office/drawing/2014/main" val="3515319301"/>
                  </a:ext>
                </a:extLst>
              </a:tr>
              <a:tr h="513321">
                <a:tc>
                  <a:txBody>
                    <a:bodyPr/>
                    <a:lstStyle/>
                    <a:p>
                      <a:pPr algn="l" fontAlgn="b"/>
                      <a:r>
                        <a:rPr lang="en-US" sz="1500" b="0" i="0" u="none" strike="noStrike">
                          <a:solidFill>
                            <a:srgbClr val="000000"/>
                          </a:solidFill>
                          <a:effectLst/>
                          <a:latin typeface="+mn-lt"/>
                        </a:rPr>
                        <a:t>Scalability</a:t>
                      </a:r>
                    </a:p>
                  </a:txBody>
                  <a:tcPr marL="10341" marR="10341" marT="10341" marB="0" anchor="b"/>
                </a:tc>
                <a:tc>
                  <a:txBody>
                    <a:bodyPr/>
                    <a:lstStyle/>
                    <a:p>
                      <a:pPr algn="l" fontAlgn="b"/>
                      <a:r>
                        <a:rPr lang="en-US" sz="1500" b="0" i="0" u="none" strike="noStrike">
                          <a:solidFill>
                            <a:srgbClr val="000000"/>
                          </a:solidFill>
                          <a:effectLst/>
                          <a:latin typeface="+mn-lt"/>
                        </a:rPr>
                        <a:t>Handles large high-dimensional vectors, may require sharding</a:t>
                      </a:r>
                    </a:p>
                  </a:txBody>
                  <a:tcPr marL="10341" marR="10341" marT="10341" marB="0" anchor="b"/>
                </a:tc>
                <a:tc>
                  <a:txBody>
                    <a:bodyPr/>
                    <a:lstStyle/>
                    <a:p>
                      <a:pPr algn="l" fontAlgn="b"/>
                      <a:r>
                        <a:rPr lang="en-US" sz="1500" b="0" i="0" u="none" strike="noStrike">
                          <a:solidFill>
                            <a:srgbClr val="000000"/>
                          </a:solidFill>
                          <a:effectLst/>
                          <a:latin typeface="+mn-lt"/>
                        </a:rPr>
                        <a:t>Well-established techniques for horizontal and vertical scaling</a:t>
                      </a:r>
                    </a:p>
                  </a:txBody>
                  <a:tcPr marL="10341" marR="10341" marT="10341" marB="0" anchor="b"/>
                </a:tc>
                <a:extLst>
                  <a:ext uri="{0D108BD9-81ED-4DB2-BD59-A6C34878D82A}">
                    <a16:rowId xmlns:a16="http://schemas.microsoft.com/office/drawing/2014/main" val="1486128030"/>
                  </a:ext>
                </a:extLst>
              </a:tr>
              <a:tr h="513321">
                <a:tc>
                  <a:txBody>
                    <a:bodyPr/>
                    <a:lstStyle/>
                    <a:p>
                      <a:pPr algn="l" fontAlgn="b"/>
                      <a:r>
                        <a:rPr lang="en-US" sz="1500" b="0" i="0" u="none" strike="noStrike">
                          <a:solidFill>
                            <a:srgbClr val="000000"/>
                          </a:solidFill>
                          <a:effectLst/>
                          <a:latin typeface="+mn-lt"/>
                        </a:rPr>
                        <a:t>Complexity</a:t>
                      </a:r>
                    </a:p>
                  </a:txBody>
                  <a:tcPr marL="10341" marR="10341" marT="10341" marB="0" anchor="b"/>
                </a:tc>
                <a:tc>
                  <a:txBody>
                    <a:bodyPr/>
                    <a:lstStyle/>
                    <a:p>
                      <a:pPr algn="l" fontAlgn="b"/>
                      <a:r>
                        <a:rPr lang="en-US" sz="1500" b="0" i="0" u="none" strike="noStrike">
                          <a:solidFill>
                            <a:srgbClr val="000000"/>
                          </a:solidFill>
                          <a:effectLst/>
                          <a:latin typeface="+mn-lt"/>
                        </a:rPr>
                        <a:t>Requires embedding model; retrieval based on approximate nearest neighbors</a:t>
                      </a:r>
                    </a:p>
                  </a:txBody>
                  <a:tcPr marL="10341" marR="10341" marT="10341" marB="0" anchor="b"/>
                </a:tc>
                <a:tc>
                  <a:txBody>
                    <a:bodyPr/>
                    <a:lstStyle/>
                    <a:p>
                      <a:pPr algn="l" fontAlgn="b"/>
                      <a:r>
                        <a:rPr lang="en-US" sz="1500" b="0" i="0" u="none" strike="noStrike">
                          <a:solidFill>
                            <a:srgbClr val="000000"/>
                          </a:solidFill>
                          <a:effectLst/>
                          <a:latin typeface="+mn-lt"/>
                        </a:rPr>
                        <a:t>Easier setup; deterministic and precise retrieval</a:t>
                      </a:r>
                    </a:p>
                  </a:txBody>
                  <a:tcPr marL="10341" marR="10341" marT="10341" marB="0" anchor="b"/>
                </a:tc>
                <a:extLst>
                  <a:ext uri="{0D108BD9-81ED-4DB2-BD59-A6C34878D82A}">
                    <a16:rowId xmlns:a16="http://schemas.microsoft.com/office/drawing/2014/main" val="3302783164"/>
                  </a:ext>
                </a:extLst>
              </a:tr>
              <a:tr h="744956">
                <a:tc>
                  <a:txBody>
                    <a:bodyPr/>
                    <a:lstStyle/>
                    <a:p>
                      <a:pPr algn="l" fontAlgn="b"/>
                      <a:r>
                        <a:rPr lang="en-US" sz="1500" b="0" i="0" u="none" strike="noStrike">
                          <a:solidFill>
                            <a:srgbClr val="000000"/>
                          </a:solidFill>
                          <a:effectLst/>
                          <a:latin typeface="+mn-lt"/>
                        </a:rPr>
                        <a:t>Flexibility</a:t>
                      </a:r>
                    </a:p>
                  </a:txBody>
                  <a:tcPr marL="10341" marR="10341" marT="10341" marB="0" anchor="b"/>
                </a:tc>
                <a:tc>
                  <a:txBody>
                    <a:bodyPr/>
                    <a:lstStyle/>
                    <a:p>
                      <a:pPr algn="l" fontAlgn="b"/>
                      <a:r>
                        <a:rPr lang="en-US" sz="1500" b="0" i="0" u="none" strike="noStrike">
                          <a:solidFill>
                            <a:srgbClr val="000000"/>
                          </a:solidFill>
                          <a:effectLst/>
                          <a:latin typeface="+mn-lt"/>
                        </a:rPr>
                        <a:t>Flexible for unstructured and semi-structured data, generalization in searches</a:t>
                      </a:r>
                    </a:p>
                  </a:txBody>
                  <a:tcPr marL="10341" marR="10341" marT="10341" marB="0" anchor="b"/>
                </a:tc>
                <a:tc>
                  <a:txBody>
                    <a:bodyPr/>
                    <a:lstStyle/>
                    <a:p>
                      <a:pPr algn="l" fontAlgn="b"/>
                      <a:r>
                        <a:rPr lang="en-US" sz="1500" b="0" i="0" u="none" strike="noStrike">
                          <a:solidFill>
                            <a:srgbClr val="000000"/>
                          </a:solidFill>
                          <a:effectLst/>
                          <a:latin typeface="+mn-lt"/>
                        </a:rPr>
                        <a:t>Limited to structured data; requires schema changes for new data types</a:t>
                      </a:r>
                    </a:p>
                  </a:txBody>
                  <a:tcPr marL="10341" marR="10341" marT="10341" marB="0" anchor="b"/>
                </a:tc>
                <a:extLst>
                  <a:ext uri="{0D108BD9-81ED-4DB2-BD59-A6C34878D82A}">
                    <a16:rowId xmlns:a16="http://schemas.microsoft.com/office/drawing/2014/main" val="354990496"/>
                  </a:ext>
                </a:extLst>
              </a:tr>
              <a:tr h="513321">
                <a:tc>
                  <a:txBody>
                    <a:bodyPr/>
                    <a:lstStyle/>
                    <a:p>
                      <a:pPr algn="l" fontAlgn="b"/>
                      <a:r>
                        <a:rPr lang="en-US" sz="1500" b="0" i="0" u="none" strike="noStrike">
                          <a:solidFill>
                            <a:srgbClr val="000000"/>
                          </a:solidFill>
                          <a:effectLst/>
                          <a:latin typeface="+mn-lt"/>
                        </a:rPr>
                        <a:t>Example Queries</a:t>
                      </a:r>
                    </a:p>
                  </a:txBody>
                  <a:tcPr marL="10341" marR="10341" marT="10341" marB="0" anchor="b"/>
                </a:tc>
                <a:tc>
                  <a:txBody>
                    <a:bodyPr/>
                    <a:lstStyle/>
                    <a:p>
                      <a:pPr algn="l" fontAlgn="b"/>
                      <a:r>
                        <a:rPr lang="en-US" sz="1500" b="0" i="0" u="none" strike="noStrike">
                          <a:solidFill>
                            <a:srgbClr val="000000"/>
                          </a:solidFill>
                          <a:effectLst/>
                          <a:latin typeface="+mn-lt"/>
                        </a:rPr>
                        <a:t>Find articles similar to a text snippet (based on embeddings)</a:t>
                      </a:r>
                    </a:p>
                  </a:txBody>
                  <a:tcPr marL="10341" marR="10341" marT="10341" marB="0" anchor="b"/>
                </a:tc>
                <a:tc>
                  <a:txBody>
                    <a:bodyPr/>
                    <a:lstStyle/>
                    <a:p>
                      <a:pPr algn="l" fontAlgn="b"/>
                      <a:r>
                        <a:rPr lang="en-US" sz="1500" b="0" i="0" u="none" strike="noStrike">
                          <a:solidFill>
                            <a:srgbClr val="000000"/>
                          </a:solidFill>
                          <a:effectLst/>
                          <a:latin typeface="+mn-lt"/>
                        </a:rPr>
                        <a:t>SELECT * FROM articles WHERE category = 'Technology';</a:t>
                      </a:r>
                    </a:p>
                  </a:txBody>
                  <a:tcPr marL="10341" marR="10341" marT="10341" marB="0" anchor="b"/>
                </a:tc>
                <a:extLst>
                  <a:ext uri="{0D108BD9-81ED-4DB2-BD59-A6C34878D82A}">
                    <a16:rowId xmlns:a16="http://schemas.microsoft.com/office/drawing/2014/main" val="3754655957"/>
                  </a:ext>
                </a:extLst>
              </a:tr>
            </a:tbl>
          </a:graphicData>
        </a:graphic>
      </p:graphicFrame>
      <p:pic>
        <p:nvPicPr>
          <p:cNvPr id="6" name="Picture 5">
            <a:extLst>
              <a:ext uri="{FF2B5EF4-FFF2-40B4-BE49-F238E27FC236}">
                <a16:creationId xmlns:a16="http://schemas.microsoft.com/office/drawing/2014/main" id="{48D3C382-1B11-9362-5BF4-239D7352C184}"/>
              </a:ext>
            </a:extLst>
          </p:cNvPr>
          <p:cNvPicPr>
            <a:picLocks noChangeAspect="1"/>
          </p:cNvPicPr>
          <p:nvPr/>
        </p:nvPicPr>
        <p:blipFill>
          <a:blip r:embed="rId2"/>
          <a:stretch>
            <a:fillRect/>
          </a:stretch>
        </p:blipFill>
        <p:spPr>
          <a:xfrm>
            <a:off x="11036425" y="224755"/>
            <a:ext cx="512108" cy="512108"/>
          </a:xfrm>
          <a:prstGeom prst="rect">
            <a:avLst/>
          </a:prstGeom>
        </p:spPr>
      </p:pic>
    </p:spTree>
    <p:extLst>
      <p:ext uri="{BB962C8B-B14F-4D97-AF65-F5344CB8AC3E}">
        <p14:creationId xmlns:p14="http://schemas.microsoft.com/office/powerpoint/2010/main" val="327345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Retrieval Techniques</a:t>
            </a:r>
          </a:p>
        </p:txBody>
      </p:sp>
      <p:graphicFrame>
        <p:nvGraphicFramePr>
          <p:cNvPr id="5" name="Content Placeholder 2">
            <a:extLst>
              <a:ext uri="{FF2B5EF4-FFF2-40B4-BE49-F238E27FC236}">
                <a16:creationId xmlns:a16="http://schemas.microsoft.com/office/drawing/2014/main" id="{5A21523B-E79D-2A2C-EFEF-28966DE22455}"/>
              </a:ext>
            </a:extLst>
          </p:cNvPr>
          <p:cNvGraphicFramePr>
            <a:graphicFrameLocks noGrp="1"/>
          </p:cNvGraphicFramePr>
          <p:nvPr>
            <p:ph idx="1"/>
            <p:extLst>
              <p:ext uri="{D42A27DB-BD31-4B8C-83A1-F6EECF244321}">
                <p14:modId xmlns:p14="http://schemas.microsoft.com/office/powerpoint/2010/main" val="3301145502"/>
              </p:ext>
            </p:extLst>
          </p:nvPr>
        </p:nvGraphicFramePr>
        <p:xfrm>
          <a:off x="445939" y="1111625"/>
          <a:ext cx="11288861" cy="4999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4" name="Graphic 3" descr="Star outline">
            <a:extLst>
              <a:ext uri="{FF2B5EF4-FFF2-40B4-BE49-F238E27FC236}">
                <a16:creationId xmlns:a16="http://schemas.microsoft.com/office/drawing/2014/main" id="{9960190A-2ED5-4CD2-7D2A-34CD1138088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2696" y="1024966"/>
            <a:ext cx="914400" cy="914400"/>
          </a:xfrm>
          <a:prstGeom prst="rect">
            <a:avLst/>
          </a:prstGeom>
        </p:spPr>
      </p:pic>
      <p:pic>
        <p:nvPicPr>
          <p:cNvPr id="6" name="Picture 5">
            <a:extLst>
              <a:ext uri="{FF2B5EF4-FFF2-40B4-BE49-F238E27FC236}">
                <a16:creationId xmlns:a16="http://schemas.microsoft.com/office/drawing/2014/main" id="{BCB23F76-831A-7E3D-7335-F78E6B66CCB0}"/>
              </a:ext>
            </a:extLst>
          </p:cNvPr>
          <p:cNvPicPr>
            <a:picLocks noChangeAspect="1"/>
          </p:cNvPicPr>
          <p:nvPr/>
        </p:nvPicPr>
        <p:blipFill>
          <a:blip r:embed="rId9"/>
          <a:stretch>
            <a:fillRect/>
          </a:stretch>
        </p:blipFill>
        <p:spPr>
          <a:xfrm>
            <a:off x="11222692" y="197225"/>
            <a:ext cx="512108" cy="51210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LangChain Vector Store Retriever</a:t>
            </a:r>
          </a:p>
        </p:txBody>
      </p:sp>
      <p:graphicFrame>
        <p:nvGraphicFramePr>
          <p:cNvPr id="5" name="Content Placeholder 2">
            <a:extLst>
              <a:ext uri="{FF2B5EF4-FFF2-40B4-BE49-F238E27FC236}">
                <a16:creationId xmlns:a16="http://schemas.microsoft.com/office/drawing/2014/main" id="{A7A968A1-5DD2-9D42-BCE4-B5B8A3248B4C}"/>
              </a:ext>
            </a:extLst>
          </p:cNvPr>
          <p:cNvGraphicFramePr>
            <a:graphicFrameLocks noGrp="1"/>
          </p:cNvGraphicFramePr>
          <p:nvPr>
            <p:ph idx="1"/>
          </p:nvPr>
        </p:nvGraphicFramePr>
        <p:xfrm>
          <a:off x="445939" y="1177366"/>
          <a:ext cx="11288861" cy="4999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30351B94-4238-4511-7205-77CA47F9722E}"/>
              </a:ext>
            </a:extLst>
          </p:cNvPr>
          <p:cNvPicPr>
            <a:picLocks noChangeAspect="1"/>
          </p:cNvPicPr>
          <p:nvPr/>
        </p:nvPicPr>
        <p:blipFill>
          <a:blip r:embed="rId7"/>
          <a:stretch>
            <a:fillRect/>
          </a:stretch>
        </p:blipFill>
        <p:spPr>
          <a:xfrm>
            <a:off x="11222692" y="55658"/>
            <a:ext cx="512108" cy="51210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38E4-1A5E-5F57-7744-81A9E7BA0CD8}"/>
              </a:ext>
            </a:extLst>
          </p:cNvPr>
          <p:cNvSpPr>
            <a:spLocks noGrp="1"/>
          </p:cNvSpPr>
          <p:nvPr>
            <p:ph type="title"/>
          </p:nvPr>
        </p:nvSpPr>
        <p:spPr/>
        <p:txBody>
          <a:bodyPr>
            <a:normAutofit fontScale="90000"/>
          </a:bodyPr>
          <a:lstStyle/>
          <a:p>
            <a:r>
              <a:rPr lang="en-US" dirty="0"/>
              <a:t>Similarity Search vs. Maximal Marginal Relevance</a:t>
            </a:r>
          </a:p>
        </p:txBody>
      </p:sp>
      <p:sp>
        <p:nvSpPr>
          <p:cNvPr id="8" name="Content Placeholder 7">
            <a:extLst>
              <a:ext uri="{FF2B5EF4-FFF2-40B4-BE49-F238E27FC236}">
                <a16:creationId xmlns:a16="http://schemas.microsoft.com/office/drawing/2014/main" id="{C6E48384-4C89-80E9-9138-092A357F44FE}"/>
              </a:ext>
            </a:extLst>
          </p:cNvPr>
          <p:cNvSpPr>
            <a:spLocks noGrp="1"/>
          </p:cNvSpPr>
          <p:nvPr>
            <p:ph idx="1"/>
          </p:nvPr>
        </p:nvSpPr>
        <p:spPr>
          <a:xfrm>
            <a:off x="319815" y="1273407"/>
            <a:ext cx="6144047" cy="741082"/>
          </a:xfrm>
        </p:spPr>
        <p:txBody>
          <a:bodyPr>
            <a:normAutofit/>
          </a:bodyPr>
          <a:lstStyle/>
          <a:p>
            <a:pPr marL="0" indent="0">
              <a:buNone/>
            </a:pPr>
            <a:r>
              <a:rPr lang="en-US" sz="1800" dirty="0"/>
              <a:t>Similarity search finds things that are </a:t>
            </a:r>
            <a:r>
              <a:rPr lang="en-US" sz="1800" b="1" dirty="0"/>
              <a:t>all very similar</a:t>
            </a:r>
            <a:r>
              <a:rPr lang="en-US" sz="1800" dirty="0"/>
              <a:t>.</a:t>
            </a:r>
          </a:p>
          <a:p>
            <a:pPr marL="0" indent="0">
              <a:buNone/>
            </a:pPr>
            <a:endParaRPr lang="en-US" dirty="0"/>
          </a:p>
        </p:txBody>
      </p:sp>
      <p:sp>
        <p:nvSpPr>
          <p:cNvPr id="4" name="Date Placeholder 3">
            <a:extLst>
              <a:ext uri="{FF2B5EF4-FFF2-40B4-BE49-F238E27FC236}">
                <a16:creationId xmlns:a16="http://schemas.microsoft.com/office/drawing/2014/main" id="{8E8B4D20-8692-DB56-C0AB-86596A813F9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F473A4B-F652-A270-1F96-6BC3D3872468}"/>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A3843FBB-E822-EA10-6269-DF2453CFBC9E}"/>
              </a:ext>
            </a:extLst>
          </p:cNvPr>
          <p:cNvSpPr>
            <a:spLocks noGrp="1"/>
          </p:cNvSpPr>
          <p:nvPr>
            <p:ph type="sldNum" sz="quarter" idx="12"/>
          </p:nvPr>
        </p:nvSpPr>
        <p:spPr/>
        <p:txBody>
          <a:bodyPr/>
          <a:lstStyle/>
          <a:p>
            <a:fld id="{56E42921-B966-4A62-852C-F7CA714BA7DB}" type="slidenum">
              <a:rPr lang="en-US" smtClean="0"/>
              <a:t>8</a:t>
            </a:fld>
            <a:endParaRPr lang="en-US"/>
          </a:p>
        </p:txBody>
      </p:sp>
      <p:sp>
        <p:nvSpPr>
          <p:cNvPr id="10" name="Content Placeholder 9">
            <a:extLst>
              <a:ext uri="{FF2B5EF4-FFF2-40B4-BE49-F238E27FC236}">
                <a16:creationId xmlns:a16="http://schemas.microsoft.com/office/drawing/2014/main" id="{B1711D55-57E6-0D71-5B4C-59D96F27C2C5}"/>
              </a:ext>
            </a:extLst>
          </p:cNvPr>
          <p:cNvSpPr>
            <a:spLocks noGrp="1"/>
          </p:cNvSpPr>
          <p:nvPr>
            <p:ph sz="quarter" idx="4294967295"/>
          </p:nvPr>
        </p:nvSpPr>
        <p:spPr>
          <a:xfrm>
            <a:off x="6463862" y="1273407"/>
            <a:ext cx="5183187" cy="1231790"/>
          </a:xfrm>
        </p:spPr>
        <p:txBody>
          <a:bodyPr>
            <a:noAutofit/>
          </a:bodyPr>
          <a:lstStyle/>
          <a:p>
            <a:pPr marL="0" indent="0">
              <a:buNone/>
            </a:pPr>
            <a:r>
              <a:rPr lang="en-US" sz="1800" dirty="0"/>
              <a:t>MMR search finds things that are </a:t>
            </a:r>
            <a:r>
              <a:rPr lang="en-US" sz="1800" b="1" dirty="0"/>
              <a:t>similar</a:t>
            </a:r>
            <a:r>
              <a:rPr lang="en-US" sz="1800" dirty="0"/>
              <a:t> but also makes sure they are </a:t>
            </a:r>
            <a:r>
              <a:rPr lang="en-US" sz="1800" b="1" dirty="0"/>
              <a:t>different enough from each other</a:t>
            </a:r>
            <a:r>
              <a:rPr lang="en-US" sz="1800" dirty="0"/>
              <a:t> to keep it interesting.</a:t>
            </a:r>
          </a:p>
        </p:txBody>
      </p:sp>
      <p:sp>
        <p:nvSpPr>
          <p:cNvPr id="12" name="TextBox 11">
            <a:extLst>
              <a:ext uri="{FF2B5EF4-FFF2-40B4-BE49-F238E27FC236}">
                <a16:creationId xmlns:a16="http://schemas.microsoft.com/office/drawing/2014/main" id="{23B552CB-2A2D-7386-68E9-986BF3113FAC}"/>
              </a:ext>
            </a:extLst>
          </p:cNvPr>
          <p:cNvSpPr txBox="1"/>
          <p:nvPr/>
        </p:nvSpPr>
        <p:spPr>
          <a:xfrm>
            <a:off x="319815" y="2642448"/>
            <a:ext cx="5650061" cy="2308324"/>
          </a:xfrm>
          <a:prstGeom prst="rect">
            <a:avLst/>
          </a:prstGeom>
          <a:noFill/>
        </p:spPr>
        <p:txBody>
          <a:bodyPr wrap="square" rtlCol="0">
            <a:spAutoFit/>
          </a:bodyPr>
          <a:lstStyle/>
          <a:p>
            <a:r>
              <a:rPr lang="en-US" sz="1800" dirty="0"/>
              <a:t>In a </a:t>
            </a:r>
            <a:r>
              <a:rPr lang="en-US" sz="1800" b="1" dirty="0"/>
              <a:t>similarity search</a:t>
            </a:r>
            <a:r>
              <a:rPr lang="en-US" sz="1800" dirty="0"/>
              <a:t>, you look for snacks that are the most like your favorite snack. Let’s say your favorite is a chocolate chip cookie. You’d pick out all the things that are closest to it: maybe other types of cookies, or sweet snacks like brownies. You only care about how close they are to the cookie.</a:t>
            </a:r>
          </a:p>
          <a:p>
            <a:endParaRPr lang="en-US" dirty="0"/>
          </a:p>
        </p:txBody>
      </p:sp>
      <p:sp>
        <p:nvSpPr>
          <p:cNvPr id="13" name="TextBox 12">
            <a:extLst>
              <a:ext uri="{FF2B5EF4-FFF2-40B4-BE49-F238E27FC236}">
                <a16:creationId xmlns:a16="http://schemas.microsoft.com/office/drawing/2014/main" id="{D5B3FA30-0A12-AAF8-3FFA-FEB7732F4AF7}"/>
              </a:ext>
            </a:extLst>
          </p:cNvPr>
          <p:cNvSpPr txBox="1"/>
          <p:nvPr/>
        </p:nvSpPr>
        <p:spPr>
          <a:xfrm>
            <a:off x="6463861" y="2615757"/>
            <a:ext cx="4990201" cy="3139321"/>
          </a:xfrm>
          <a:prstGeom prst="rect">
            <a:avLst/>
          </a:prstGeom>
          <a:noFill/>
        </p:spPr>
        <p:txBody>
          <a:bodyPr wrap="square" rtlCol="0">
            <a:spAutoFit/>
          </a:bodyPr>
          <a:lstStyle/>
          <a:p>
            <a:r>
              <a:rPr lang="en-US" dirty="0"/>
              <a:t>In an </a:t>
            </a:r>
            <a:r>
              <a:rPr lang="en-US" b="1" dirty="0"/>
              <a:t>MMR search</a:t>
            </a:r>
            <a:r>
              <a:rPr lang="en-US" dirty="0"/>
              <a:t>, you want to find snacks that are </a:t>
            </a:r>
            <a:r>
              <a:rPr lang="en-US" b="1" dirty="0"/>
              <a:t>both similar to your favorite</a:t>
            </a:r>
            <a:r>
              <a:rPr lang="en-US" dirty="0"/>
              <a:t> and </a:t>
            </a:r>
            <a:r>
              <a:rPr lang="en-US" b="1" dirty="0"/>
              <a:t>different from each other</a:t>
            </a:r>
            <a:r>
              <a:rPr lang="en-US" dirty="0"/>
              <a:t>. So, instead of getting five chocolate chip cookies, you might get a chocolate chip cookie, a brownie, a candy bar, some popcorn, and a fruit snack. This way, you get things that are kind of like your favorite, but also add variety, so you don’t end up with too much of the same thing.</a:t>
            </a:r>
          </a:p>
          <a:p>
            <a:endParaRPr lang="en-US" dirty="0"/>
          </a:p>
        </p:txBody>
      </p:sp>
      <p:pic>
        <p:nvPicPr>
          <p:cNvPr id="3" name="Picture 2">
            <a:extLst>
              <a:ext uri="{FF2B5EF4-FFF2-40B4-BE49-F238E27FC236}">
                <a16:creationId xmlns:a16="http://schemas.microsoft.com/office/drawing/2014/main" id="{8FB38DB5-656E-647B-CFC3-0B034F0CDE1F}"/>
              </a:ext>
            </a:extLst>
          </p:cNvPr>
          <p:cNvPicPr>
            <a:picLocks noChangeAspect="1"/>
          </p:cNvPicPr>
          <p:nvPr/>
        </p:nvPicPr>
        <p:blipFill>
          <a:blip r:embed="rId2"/>
          <a:stretch>
            <a:fillRect/>
          </a:stretch>
        </p:blipFill>
        <p:spPr>
          <a:xfrm>
            <a:off x="11222692" y="136527"/>
            <a:ext cx="512108" cy="512108"/>
          </a:xfrm>
          <a:prstGeom prst="rect">
            <a:avLst/>
          </a:prstGeom>
        </p:spPr>
      </p:pic>
    </p:spTree>
    <p:extLst>
      <p:ext uri="{BB962C8B-B14F-4D97-AF65-F5344CB8AC3E}">
        <p14:creationId xmlns:p14="http://schemas.microsoft.com/office/powerpoint/2010/main" val="16961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Creating a Retriever from a Vector Store</a:t>
            </a:r>
          </a:p>
        </p:txBody>
      </p:sp>
      <p:sp>
        <p:nvSpPr>
          <p:cNvPr id="3" name="Content Placeholder 2"/>
          <p:cNvSpPr>
            <a:spLocks noGrp="1"/>
          </p:cNvSpPr>
          <p:nvPr>
            <p:ph idx="1"/>
          </p:nvPr>
        </p:nvSpPr>
        <p:spPr/>
        <p:txBody>
          <a:bodyPr/>
          <a:lstStyle/>
          <a:p>
            <a:r>
              <a:rPr lang="en-US" sz="1800" dirty="0"/>
              <a:t>Previous lesson we created the vector store:</a:t>
            </a:r>
            <a:endParaRPr sz="1800" dirty="0"/>
          </a:p>
          <a:p>
            <a:pPr marL="0" indent="0">
              <a:buNone/>
            </a:pPr>
            <a:r>
              <a:rPr lang="en-US" sz="1400" dirty="0" err="1">
                <a:latin typeface="Aptos Mono" panose="020B0009020202020204" pitchFamily="49" charset="0"/>
              </a:rPr>
              <a:t>vectorstore</a:t>
            </a:r>
            <a:r>
              <a:rPr lang="en-US" sz="1400" dirty="0">
                <a:latin typeface="Aptos Mono" panose="020B0009020202020204" pitchFamily="49" charset="0"/>
              </a:rPr>
              <a:t> = </a:t>
            </a:r>
            <a:r>
              <a:rPr lang="en-US" sz="1400" dirty="0" err="1">
                <a:latin typeface="Aptos Mono" panose="020B0009020202020204" pitchFamily="49" charset="0"/>
              </a:rPr>
              <a:t>Chroma.from_documents</a:t>
            </a:r>
            <a:r>
              <a:rPr lang="en-US" sz="1400" dirty="0">
                <a:latin typeface="Aptos Mono" panose="020B0009020202020204" pitchFamily="49" charset="0"/>
              </a:rPr>
              <a:t>(documents=splits, embedding=</a:t>
            </a:r>
            <a:r>
              <a:rPr lang="en-US" sz="1400" dirty="0" err="1">
                <a:latin typeface="Aptos Mono" panose="020B0009020202020204" pitchFamily="49" charset="0"/>
              </a:rPr>
              <a:t>OpenAIEmbeddings</a:t>
            </a:r>
            <a:r>
              <a:rPr lang="en-US" sz="1400" dirty="0">
                <a:latin typeface="Aptos Mono" panose="020B0009020202020204" pitchFamily="49" charset="0"/>
              </a:rPr>
              <a:t>())</a:t>
            </a:r>
          </a:p>
          <a:p>
            <a:pPr marL="0" indent="0">
              <a:buNone/>
            </a:pPr>
            <a:endParaRPr lang="en-US" sz="1400" dirty="0">
              <a:latin typeface="Aptos Mono" panose="020B0009020202020204" pitchFamily="49" charset="0"/>
            </a:endParaRPr>
          </a:p>
          <a:p>
            <a:pPr>
              <a:defRPr sz="1800">
                <a:solidFill>
                  <a:srgbClr val="000000"/>
                </a:solidFill>
              </a:defRPr>
            </a:pPr>
            <a:r>
              <a:rPr lang="en-US" dirty="0"/>
              <a:t>Retriever defaults to Similarity Search</a:t>
            </a:r>
            <a:endParaRPr dirty="0"/>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Instantiate the Retriever: Create a retriever using the .</a:t>
            </a:r>
            <a:r>
              <a:rPr sz="1400" dirty="0" err="1">
                <a:latin typeface="Aptos Mono" panose="020B0009020202020204" pitchFamily="49" charset="0"/>
              </a:rPr>
              <a:t>as_retriever</a:t>
            </a:r>
            <a:r>
              <a:rPr sz="1400" dirty="0">
                <a:latin typeface="Aptos Mono" panose="020B0009020202020204" pitchFamily="49" charset="0"/>
              </a:rPr>
              <a:t>() method.</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endParaRPr lang="en-US" sz="1400" dirty="0">
              <a:latin typeface="Aptos Mono" panose="020B0009020202020204" pitchFamily="49" charset="0"/>
            </a:endParaRPr>
          </a:p>
          <a:p>
            <a:pPr marL="0" indent="0">
              <a:buNone/>
              <a:defRPr sz="1800">
                <a:solidFill>
                  <a:srgbClr val="000000"/>
                </a:solidFill>
              </a:defRPr>
            </a:pPr>
            <a:endParaRPr lang="en-US" sz="1400" dirty="0">
              <a:latin typeface="Aptos Mono" panose="020B0009020202020204" pitchFamily="49" charset="0"/>
            </a:endParaRPr>
          </a:p>
          <a:p>
            <a:pPr marL="0" indent="0">
              <a:buNone/>
              <a:defRPr sz="1800">
                <a:solidFill>
                  <a:srgbClr val="000000"/>
                </a:solidFill>
              </a:defRPr>
            </a:pPr>
            <a:r>
              <a:rPr lang="en-US" sz="1400" dirty="0">
                <a:latin typeface="Aptos Mono" panose="020B0009020202020204" pitchFamily="49" charset="0"/>
              </a:rPr>
              <a:t># Usage</a:t>
            </a:r>
            <a:endParaRPr sz="1400" dirty="0">
              <a:latin typeface="Aptos Mono" panose="020B0009020202020204" pitchFamily="49" charset="0"/>
            </a:endParaRP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p:txBody>
      </p:sp>
      <p:pic>
        <p:nvPicPr>
          <p:cNvPr id="4" name="Picture 3">
            <a:extLst>
              <a:ext uri="{FF2B5EF4-FFF2-40B4-BE49-F238E27FC236}">
                <a16:creationId xmlns:a16="http://schemas.microsoft.com/office/drawing/2014/main" id="{F7D0B238-5011-5EDA-9EB8-F86BC1116123}"/>
              </a:ext>
            </a:extLst>
          </p:cNvPr>
          <p:cNvPicPr>
            <a:picLocks noChangeAspect="1"/>
          </p:cNvPicPr>
          <p:nvPr/>
        </p:nvPicPr>
        <p:blipFill>
          <a:blip r:embed="rId2"/>
          <a:stretch>
            <a:fillRect/>
          </a:stretch>
        </p:blipFill>
        <p:spPr>
          <a:xfrm>
            <a:off x="11233953" y="197225"/>
            <a:ext cx="512108" cy="512108"/>
          </a:xfrm>
          <a:prstGeom prst="rect">
            <a:avLst/>
          </a:prstGeom>
        </p:spPr>
      </p:pic>
    </p:spTree>
  </p:cSld>
  <p:clrMapOvr>
    <a:masterClrMapping/>
  </p:clrMapOvr>
</p:sld>
</file>

<file path=ppt/theme/theme1.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3923</TotalTime>
  <Words>1021</Words>
  <Application>Microsoft Office PowerPoint</Application>
  <PresentationFormat>Widescreen</PresentationFormat>
  <Paragraphs>107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 Mono</vt:lpstr>
      <vt:lpstr>Arial</vt:lpstr>
      <vt:lpstr>Poppins</vt:lpstr>
      <vt:lpstr>Poppins Black</vt:lpstr>
      <vt:lpstr>Poppins Light</vt:lpstr>
      <vt:lpstr>Poppins Medium</vt:lpstr>
      <vt:lpstr>Wingdings</vt:lpstr>
      <vt:lpstr>2_Office Theme</vt:lpstr>
      <vt:lpstr>PowerPoint Presentation</vt:lpstr>
      <vt:lpstr>PowerPoint Presentation</vt:lpstr>
      <vt:lpstr>Vector Store Retrieval</vt:lpstr>
      <vt:lpstr>PowerPoint Presentation</vt:lpstr>
      <vt:lpstr>PowerPoint Presentation</vt:lpstr>
      <vt:lpstr>Types of Retrieval Techniques</vt:lpstr>
      <vt:lpstr>LangChain Vector Store Retriever</vt:lpstr>
      <vt:lpstr>Similarity Search vs. Maximal Marginal Relevance</vt:lpstr>
      <vt:lpstr>Creating a Retriever from a Vector Store</vt:lpstr>
      <vt:lpstr>Maximum Marginal Relevance Retrieval</vt:lpstr>
      <vt:lpstr>Search Parameters</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12</cp:revision>
  <dcterms:created xsi:type="dcterms:W3CDTF">2013-01-27T09:14:16Z</dcterms:created>
  <dcterms:modified xsi:type="dcterms:W3CDTF">2024-10-11T05:47:06Z</dcterms:modified>
  <cp:category/>
</cp:coreProperties>
</file>